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1"/>
  </p:notesMasterIdLst>
  <p:handoutMasterIdLst>
    <p:handoutMasterId r:id="rId12"/>
  </p:handoutMasterIdLst>
  <p:sldIdLst>
    <p:sldId id="256" r:id="rId2"/>
    <p:sldId id="257" r:id="rId3"/>
    <p:sldId id="270" r:id="rId4"/>
    <p:sldId id="264" r:id="rId5"/>
    <p:sldId id="266" r:id="rId6"/>
    <p:sldId id="267" r:id="rId7"/>
    <p:sldId id="268" r:id="rId8"/>
    <p:sldId id="265" r:id="rId9"/>
    <p:sldId id="26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174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0" d="100"/>
          <a:sy n="70" d="100"/>
        </p:scale>
        <p:origin x="-20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D1B824-2E7E-C749-9B24-BEF41C620D9A}" type="datetimeFigureOut">
              <a:rPr lang="en-US" smtClean="0"/>
              <a:t>5/8/2017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77343E-F2D4-0447-BF28-CE3C0ADA370D}" type="slidenum">
              <a:rPr lang="en-US" smtClean="0"/>
              <a:t>‹#›</a:t>
            </a:fld>
            <a:endParaRPr lang="en-US"/>
          </a:p>
        </p:txBody>
      </p:sp>
    </p:spTree>
    <p:extLst>
      <p:ext uri="{BB962C8B-B14F-4D97-AF65-F5344CB8AC3E}">
        <p14:creationId xmlns:p14="http://schemas.microsoft.com/office/powerpoint/2010/main" val="2206845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733C62-D100-3342-9A38-A75D2A29B160}" type="datetimeFigureOut">
              <a:rPr lang="en-US" smtClean="0"/>
              <a:t>5/8/2017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D2843B-0547-864D-B539-998E340FFB10}" type="slidenum">
              <a:rPr lang="en-US" smtClean="0"/>
              <a:t>‹#›</a:t>
            </a:fld>
            <a:endParaRPr lang="en-US"/>
          </a:p>
        </p:txBody>
      </p:sp>
    </p:spTree>
    <p:extLst>
      <p:ext uri="{BB962C8B-B14F-4D97-AF65-F5344CB8AC3E}">
        <p14:creationId xmlns:p14="http://schemas.microsoft.com/office/powerpoint/2010/main" val="8910406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2843B-0547-864D-B539-998E340FFB10}" type="slidenum">
              <a:rPr lang="en-US" smtClean="0"/>
              <a:t>1</a:t>
            </a:fld>
            <a:endParaRPr lang="en-US"/>
          </a:p>
        </p:txBody>
      </p:sp>
    </p:spTree>
    <p:extLst>
      <p:ext uri="{BB962C8B-B14F-4D97-AF65-F5344CB8AC3E}">
        <p14:creationId xmlns:p14="http://schemas.microsoft.com/office/powerpoint/2010/main" val="175485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D2843B-0547-864D-B539-998E340FFB10}" type="slidenum">
              <a:rPr lang="en-US" smtClean="0"/>
              <a:t>3</a:t>
            </a:fld>
            <a:endParaRPr lang="en-US"/>
          </a:p>
        </p:txBody>
      </p:sp>
    </p:spTree>
    <p:extLst>
      <p:ext uri="{BB962C8B-B14F-4D97-AF65-F5344CB8AC3E}">
        <p14:creationId xmlns:p14="http://schemas.microsoft.com/office/powerpoint/2010/main" val="2191957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A7BA4B12-D308-FC40-B4AD-D26225BE538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4CF7713F-A78A-9A45-B3CC-AA3995ACD409}"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CA"/>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7BA4B12-D308-FC40-B4AD-D26225BE538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7713F-A78A-9A45-B3CC-AA3995ACD4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7BA4B12-D308-FC40-B4AD-D26225BE538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7713F-A78A-9A45-B3CC-AA3995ACD4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A7BA4B12-D308-FC40-B4AD-D26225BE538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7713F-A78A-9A45-B3CC-AA3995ACD409}"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CA"/>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A7BA4B12-D308-FC40-B4AD-D26225BE538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7713F-A78A-9A45-B3CC-AA3995ACD409}"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CA"/>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7BA4B12-D308-FC40-B4AD-D26225BE538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7713F-A78A-9A45-B3CC-AA3995ACD409}"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CA"/>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7BA4B12-D308-FC40-B4AD-D26225BE5384}"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7713F-A78A-9A45-B3CC-AA3995ACD409}"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CA"/>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A7BA4B12-D308-FC40-B4AD-D26225BE5384}"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7713F-A78A-9A45-B3CC-AA3995ACD409}"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CA"/>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A4B12-D308-FC40-B4AD-D26225BE5384}"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7713F-A78A-9A45-B3CC-AA3995ACD40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A7BA4B12-D308-FC40-B4AD-D26225BE538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7713F-A78A-9A45-B3CC-AA3995ACD409}"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CA"/>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CA"/>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A7BA4B12-D308-FC40-B4AD-D26225BE538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7713F-A78A-9A45-B3CC-AA3995ACD409}"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CA"/>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CA"/>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CA"/>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A7BA4B12-D308-FC40-B4AD-D26225BE5384}" type="datetimeFigureOut">
              <a:rPr lang="en-US" smtClean="0"/>
              <a:t>5/8/2017</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4CF7713F-A78A-9A45-B3CC-AA3995ACD4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iczs634kMjc" TargetMode="External"/><Relationship Id="rId2" Type="http://schemas.openxmlformats.org/officeDocument/2006/relationships/hyperlink" Target="http://www.brighthorizons.com/family-resourc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en-US" dirty="0"/>
              <a:t>ALI COURSE 349 </a:t>
            </a:r>
          </a:p>
          <a:p>
            <a:pPr algn="r"/>
            <a:r>
              <a:rPr lang="en-US" dirty="0"/>
              <a:t>Spring 2016</a:t>
            </a:r>
          </a:p>
          <a:p>
            <a:pPr algn="r"/>
            <a:r>
              <a:rPr lang="en-US" sz="1600" dirty="0"/>
              <a:t>Shahnaaz Alidina </a:t>
            </a:r>
          </a:p>
          <a:p>
            <a:endParaRPr lang="en-US" dirty="0"/>
          </a:p>
        </p:txBody>
      </p:sp>
      <p:sp>
        <p:nvSpPr>
          <p:cNvPr id="3" name="Title 2"/>
          <p:cNvSpPr>
            <a:spLocks noGrp="1"/>
          </p:cNvSpPr>
          <p:nvPr>
            <p:ph type="title"/>
          </p:nvPr>
        </p:nvSpPr>
        <p:spPr/>
        <p:txBody>
          <a:bodyPr/>
          <a:lstStyle/>
          <a:p>
            <a:r>
              <a:rPr lang="en-US" dirty="0"/>
              <a:t>Education and Training in Islam- 2 </a:t>
            </a:r>
          </a:p>
        </p:txBody>
      </p:sp>
      <p:sp>
        <p:nvSpPr>
          <p:cNvPr id="4" name="Footer Placeholder 3"/>
          <p:cNvSpPr>
            <a:spLocks noGrp="1"/>
          </p:cNvSpPr>
          <p:nvPr>
            <p:ph type="ftr" sz="quarter" idx="11"/>
          </p:nvPr>
        </p:nvSpPr>
        <p:spPr/>
        <p:txBody>
          <a:bodyPr/>
          <a:lstStyle/>
          <a:p>
            <a:r>
              <a:rPr lang="en-US" dirty="0"/>
              <a:t>S. Alidina</a:t>
            </a:r>
          </a:p>
        </p:txBody>
      </p:sp>
      <p:pic>
        <p:nvPicPr>
          <p:cNvPr id="7" name="Picture 6" descr="A picture containing person, wall, indoor, holding&#10;&#10;Description generated with very high confidence"/>
          <p:cNvPicPr>
            <a:picLocks noChangeAspect="1"/>
          </p:cNvPicPr>
          <p:nvPr/>
        </p:nvPicPr>
        <p:blipFill rotWithShape="1">
          <a:blip r:embed="rId3"/>
          <a:srcRect r="7385"/>
          <a:stretch/>
        </p:blipFill>
        <p:spPr>
          <a:xfrm>
            <a:off x="3592946" y="4120282"/>
            <a:ext cx="3297382" cy="2364682"/>
          </a:xfrm>
          <a:prstGeom prst="rect">
            <a:avLst/>
          </a:prstGeom>
        </p:spPr>
      </p:pic>
    </p:spTree>
    <p:extLst>
      <p:ext uri="{BB962C8B-B14F-4D97-AF65-F5344CB8AC3E}">
        <p14:creationId xmlns:p14="http://schemas.microsoft.com/office/powerpoint/2010/main" val="3249380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Review </a:t>
            </a:r>
          </a:p>
        </p:txBody>
      </p:sp>
      <p:sp>
        <p:nvSpPr>
          <p:cNvPr id="3" name="Content Placeholder 2"/>
          <p:cNvSpPr>
            <a:spLocks noGrp="1"/>
          </p:cNvSpPr>
          <p:nvPr>
            <p:ph sz="quarter" idx="13"/>
          </p:nvPr>
        </p:nvSpPr>
        <p:spPr>
          <a:xfrm>
            <a:off x="274320" y="1298448"/>
            <a:ext cx="8595360" cy="5212820"/>
          </a:xfrm>
        </p:spPr>
        <p:txBody>
          <a:bodyPr/>
          <a:lstStyle/>
          <a:p>
            <a:r>
              <a:rPr lang="en-US" dirty="0"/>
              <a:t>Q. What aspect of Lady </a:t>
            </a:r>
            <a:r>
              <a:rPr lang="en-US" dirty="0" err="1"/>
              <a:t>Fatema</a:t>
            </a:r>
            <a:r>
              <a:rPr lang="en-US" dirty="0"/>
              <a:t> (as) can you draw from this conversation? </a:t>
            </a:r>
          </a:p>
          <a:p>
            <a:r>
              <a:rPr lang="en-US" dirty="0"/>
              <a:t>Explaining a 4 </a:t>
            </a:r>
            <a:r>
              <a:rPr lang="en-US" dirty="0" err="1"/>
              <a:t>yr</a:t>
            </a:r>
            <a:r>
              <a:rPr lang="en-US" dirty="0"/>
              <a:t> old the concept of birth</a:t>
            </a:r>
          </a:p>
          <a:p>
            <a:r>
              <a:rPr lang="en-US" dirty="0"/>
              <a:t>Purpose of this exercise?</a:t>
            </a:r>
          </a:p>
          <a:p>
            <a:r>
              <a:rPr lang="en-US" dirty="0"/>
              <a:t>Today’s Agenda:</a:t>
            </a:r>
          </a:p>
          <a:p>
            <a:pPr lvl="1"/>
            <a:r>
              <a:rPr lang="en-US" dirty="0"/>
              <a:t>Theories of Cognitive development </a:t>
            </a:r>
          </a:p>
          <a:p>
            <a:pPr lvl="1"/>
            <a:r>
              <a:rPr lang="en-US" dirty="0"/>
              <a:t>Islamic perception of Training periods; merging the two</a:t>
            </a:r>
          </a:p>
          <a:p>
            <a:pPr lvl="1"/>
            <a:r>
              <a:rPr lang="en-US" dirty="0"/>
              <a:t>Enhancement of Talent and Skills</a:t>
            </a:r>
          </a:p>
          <a:p>
            <a:pPr lvl="1"/>
            <a:r>
              <a:rPr lang="en-US" dirty="0"/>
              <a:t>Practical Session: Applying the knowledge we learnt with examples </a:t>
            </a:r>
          </a:p>
          <a:p>
            <a:pPr lvl="1"/>
            <a:endParaRPr lang="en-US" dirty="0"/>
          </a:p>
          <a:p>
            <a:pPr marL="0" indent="0">
              <a:buNone/>
            </a:pPr>
            <a:endParaRPr lang="en-US" dirty="0"/>
          </a:p>
        </p:txBody>
      </p:sp>
    </p:spTree>
    <p:extLst>
      <p:ext uri="{BB962C8B-B14F-4D97-AF65-F5344CB8AC3E}">
        <p14:creationId xmlns:p14="http://schemas.microsoft.com/office/powerpoint/2010/main" val="3258820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Tarbiyyah</a:t>
            </a:r>
            <a:endParaRPr lang="en-US" dirty="0"/>
          </a:p>
        </p:txBody>
      </p:sp>
      <p:sp>
        <p:nvSpPr>
          <p:cNvPr id="3" name="Content Placeholder 2"/>
          <p:cNvSpPr>
            <a:spLocks noGrp="1"/>
          </p:cNvSpPr>
          <p:nvPr>
            <p:ph sz="quarter" idx="13"/>
          </p:nvPr>
        </p:nvSpPr>
        <p:spPr>
          <a:xfrm>
            <a:off x="274320" y="1298447"/>
            <a:ext cx="8595360" cy="5384927"/>
          </a:xfrm>
        </p:spPr>
        <p:txBody>
          <a:bodyPr>
            <a:normAutofit lnSpcReduction="10000"/>
          </a:bodyPr>
          <a:lstStyle/>
          <a:p>
            <a:r>
              <a:rPr lang="en-US" dirty="0" err="1"/>
              <a:t>Tarbiyyah</a:t>
            </a:r>
            <a:r>
              <a:rPr lang="en-US" dirty="0"/>
              <a:t> means to train;  ‘by stimulating and fostering inner potential present in an entity’.  </a:t>
            </a:r>
          </a:p>
          <a:p>
            <a:r>
              <a:rPr lang="en-US" dirty="0"/>
              <a:t>Thus we cannot teach  a cat Mathematics as it does not have potential to learn</a:t>
            </a:r>
          </a:p>
          <a:p>
            <a:r>
              <a:rPr lang="en-US" dirty="0" err="1"/>
              <a:t>Tarbiyyah</a:t>
            </a:r>
            <a:r>
              <a:rPr lang="en-US" dirty="0"/>
              <a:t> is also age relevant </a:t>
            </a:r>
          </a:p>
          <a:p>
            <a:r>
              <a:rPr lang="en-US" dirty="0"/>
              <a:t>Choosing best times to nurture the hearts</a:t>
            </a:r>
          </a:p>
          <a:p>
            <a:r>
              <a:rPr lang="en-US" dirty="0"/>
              <a:t>The state of ones heart:</a:t>
            </a:r>
          </a:p>
          <a:p>
            <a:pPr marL="0" indent="0">
              <a:buNone/>
            </a:pPr>
            <a:r>
              <a:rPr lang="en-US" dirty="0"/>
              <a:t>‘ The hearts become tired as the bodies become tired. You should therefore search for beautiful sayings for them (to enjoy by way of refreshment). </a:t>
            </a:r>
          </a:p>
          <a:p>
            <a:pPr marL="0" indent="0">
              <a:buNone/>
            </a:pPr>
            <a:r>
              <a:rPr lang="en-US" dirty="0"/>
              <a:t>Thus worship should not be imposed rather persuaded gently and encouraged. </a:t>
            </a:r>
          </a:p>
          <a:p>
            <a:pPr marL="0" indent="0">
              <a:buNone/>
            </a:pPr>
            <a:r>
              <a:rPr lang="en-US" dirty="0"/>
              <a:t>Fear, intimidation and threat are not elements of </a:t>
            </a:r>
            <a:r>
              <a:rPr lang="en-US" dirty="0" err="1"/>
              <a:t>Tarbiyyah</a:t>
            </a:r>
            <a:endParaRPr lang="en-US" dirty="0"/>
          </a:p>
          <a:p>
            <a:pPr marL="0" indent="0">
              <a:buNone/>
            </a:pPr>
            <a:r>
              <a:rPr lang="en-US" dirty="0"/>
              <a:t>Q. Can fear be an agent of spiritual growth? </a:t>
            </a:r>
          </a:p>
        </p:txBody>
      </p:sp>
    </p:spTree>
    <p:extLst>
      <p:ext uri="{BB962C8B-B14F-4D97-AF65-F5344CB8AC3E}">
        <p14:creationId xmlns:p14="http://schemas.microsoft.com/office/powerpoint/2010/main" val="3424610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 Alidina</a:t>
            </a:r>
            <a:endParaRPr lang="en-US" dirty="0"/>
          </a:p>
        </p:txBody>
      </p:sp>
      <p:sp>
        <p:nvSpPr>
          <p:cNvPr id="3" name="Title 2"/>
          <p:cNvSpPr>
            <a:spLocks noGrp="1"/>
          </p:cNvSpPr>
          <p:nvPr>
            <p:ph type="title"/>
          </p:nvPr>
        </p:nvSpPr>
        <p:spPr>
          <a:xfrm>
            <a:off x="276225" y="228600"/>
            <a:ext cx="8591550" cy="582719"/>
          </a:xfrm>
        </p:spPr>
        <p:txBody>
          <a:bodyPr>
            <a:normAutofit fontScale="90000"/>
          </a:bodyPr>
          <a:lstStyle/>
          <a:p>
            <a:pPr algn="ctr"/>
            <a:r>
              <a:rPr lang="en-US" dirty="0"/>
              <a:t>Piaget’s Cognitive Development Theory </a:t>
            </a:r>
          </a:p>
        </p:txBody>
      </p:sp>
      <p:sp>
        <p:nvSpPr>
          <p:cNvPr id="4" name="Content Placeholder 3"/>
          <p:cNvSpPr>
            <a:spLocks noGrp="1"/>
          </p:cNvSpPr>
          <p:nvPr>
            <p:ph sz="quarter" idx="13"/>
          </p:nvPr>
        </p:nvSpPr>
        <p:spPr>
          <a:xfrm>
            <a:off x="274320" y="811319"/>
            <a:ext cx="8595360" cy="5424889"/>
          </a:xfrm>
        </p:spPr>
        <p:txBody>
          <a:bodyPr>
            <a:normAutofit/>
          </a:bodyPr>
          <a:lstStyle/>
          <a:p>
            <a:r>
              <a:rPr lang="en-US" dirty="0"/>
              <a:t>Jean Piaget :</a:t>
            </a:r>
            <a:r>
              <a:rPr lang="en-CA" dirty="0"/>
              <a:t>Piaget's theory of cognitive </a:t>
            </a:r>
            <a:r>
              <a:rPr lang="en-CA" dirty="0" err="1"/>
              <a:t>Dev</a:t>
            </a:r>
            <a:r>
              <a:rPr lang="en-CA" dirty="0"/>
              <a:t> outlines 4 stages: sensorimotor, preoperational, concrete operational, and formal operational. </a:t>
            </a:r>
          </a:p>
          <a:p>
            <a:r>
              <a:rPr lang="en-CA" dirty="0"/>
              <a:t>The first phase of child’s years of Development according to Piaget</a:t>
            </a:r>
          </a:p>
          <a:p>
            <a:endParaRPr lang="en-CA" dirty="0"/>
          </a:p>
          <a:p>
            <a:r>
              <a:rPr lang="en-US" dirty="0"/>
              <a:t>Sensorimotor – 0-2yrs: becoming familiar with senses and use of body and language is developed</a:t>
            </a:r>
          </a:p>
          <a:p>
            <a:endParaRPr lang="en-US" dirty="0"/>
          </a:p>
          <a:p>
            <a:endParaRPr lang="en-US" dirty="0"/>
          </a:p>
          <a:p>
            <a:r>
              <a:rPr lang="en-US" dirty="0"/>
              <a:t>P</a:t>
            </a:r>
            <a:r>
              <a:rPr lang="en-CA" dirty="0"/>
              <a:t>re-operational – 2-7yrs: children start using mental symbols to understand and interact with the world, and begin to learn language and engage in pretend play.</a:t>
            </a:r>
          </a:p>
          <a:p>
            <a:endParaRPr lang="en-CA" dirty="0"/>
          </a:p>
          <a:p>
            <a:pPr marL="0" indent="0">
              <a:buNone/>
            </a:pPr>
            <a:endParaRPr lang="en-CA" dirty="0"/>
          </a:p>
          <a:p>
            <a:endParaRPr lang="en-US" dirty="0"/>
          </a:p>
          <a:p>
            <a:endParaRPr lang="en-US" dirty="0"/>
          </a:p>
        </p:txBody>
      </p:sp>
    </p:spTree>
    <p:extLst>
      <p:ext uri="{BB962C8B-B14F-4D97-AF65-F5344CB8AC3E}">
        <p14:creationId xmlns:p14="http://schemas.microsoft.com/office/powerpoint/2010/main" val="52471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28650"/>
          </a:xfrm>
        </p:spPr>
        <p:txBody>
          <a:bodyPr>
            <a:normAutofit fontScale="90000"/>
          </a:bodyPr>
          <a:lstStyle/>
          <a:p>
            <a:pPr algn="ctr"/>
            <a:r>
              <a:rPr lang="en-US" dirty="0"/>
              <a:t>The Training periods in Islam</a:t>
            </a:r>
          </a:p>
        </p:txBody>
      </p:sp>
      <p:sp>
        <p:nvSpPr>
          <p:cNvPr id="3" name="Content Placeholder 2"/>
          <p:cNvSpPr>
            <a:spLocks noGrp="1"/>
          </p:cNvSpPr>
          <p:nvPr>
            <p:ph sz="quarter" idx="13"/>
          </p:nvPr>
        </p:nvSpPr>
        <p:spPr>
          <a:xfrm>
            <a:off x="274320" y="1015999"/>
            <a:ext cx="8595360" cy="5445125"/>
          </a:xfrm>
        </p:spPr>
        <p:txBody>
          <a:bodyPr/>
          <a:lstStyle/>
          <a:p>
            <a:r>
              <a:rPr lang="en-CA" i="1" dirty="0"/>
              <a:t>Imam </a:t>
            </a:r>
            <a:r>
              <a:rPr lang="en-CA" i="1" dirty="0" err="1"/>
              <a:t>Sadiq</a:t>
            </a:r>
            <a:r>
              <a:rPr lang="en-CA" i="1" dirty="0"/>
              <a:t>  (as): </a:t>
            </a:r>
            <a:r>
              <a:rPr lang="en-CA" b="1" i="1" dirty="0"/>
              <a:t>Let your child be free to play until they reach the age of seven. For the next seven years, keep a watchful eye on him, and finally befriend him for another seven year. </a:t>
            </a:r>
            <a:endParaRPr lang="en-CA" b="1" dirty="0"/>
          </a:p>
          <a:p>
            <a:r>
              <a:rPr lang="en-US" b="1" dirty="0"/>
              <a:t> First Stage: </a:t>
            </a:r>
            <a:r>
              <a:rPr lang="en-US" dirty="0"/>
              <a:t>To develop Physical and mental strength, moral sense and order to be introduced, mistakes to be tolerated and handled wisely and patiently, as child is not fully conscious and aware of right and wrong</a:t>
            </a:r>
          </a:p>
          <a:p>
            <a:r>
              <a:rPr lang="en-US" b="1" dirty="0"/>
              <a:t>Second Stage: </a:t>
            </a:r>
            <a:r>
              <a:rPr lang="en-US" dirty="0"/>
              <a:t>This stage is marked </a:t>
            </a:r>
            <a:r>
              <a:rPr lang="en-CA" dirty="0"/>
              <a:t>with emphasis on </a:t>
            </a:r>
            <a:r>
              <a:rPr lang="en-CA" b="1" dirty="0"/>
              <a:t>discipline and Education</a:t>
            </a:r>
            <a:r>
              <a:rPr lang="en-CA" dirty="0"/>
              <a:t>. Is more aware of consequences, need to deal with dialogue with understanding when wrong action done, rules to be introduced.</a:t>
            </a:r>
          </a:p>
          <a:p>
            <a:r>
              <a:rPr lang="en-US" b="1" dirty="0"/>
              <a:t>Third Stage: </a:t>
            </a:r>
            <a:r>
              <a:rPr lang="en-US" dirty="0"/>
              <a:t>Children show tendencies of their own minds, not as compliant and tend to be rebellious. Reward and punishment cannot work thus building a relationship on mutual trust and understanding. Their ideas respected and not undermined. </a:t>
            </a:r>
          </a:p>
        </p:txBody>
      </p:sp>
    </p:spTree>
    <p:extLst>
      <p:ext uri="{BB962C8B-B14F-4D97-AF65-F5344CB8AC3E}">
        <p14:creationId xmlns:p14="http://schemas.microsoft.com/office/powerpoint/2010/main" val="195078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make merge the two Perceptions </a:t>
            </a:r>
          </a:p>
        </p:txBody>
      </p:sp>
      <p:sp>
        <p:nvSpPr>
          <p:cNvPr id="4" name="Content Placeholder 3"/>
          <p:cNvSpPr>
            <a:spLocks noGrp="1"/>
          </p:cNvSpPr>
          <p:nvPr>
            <p:ph sz="quarter" idx="13"/>
          </p:nvPr>
        </p:nvSpPr>
        <p:spPr/>
        <p:txBody>
          <a:bodyPr>
            <a:normAutofit fontScale="92500" lnSpcReduction="10000"/>
          </a:bodyPr>
          <a:lstStyle/>
          <a:p>
            <a:r>
              <a:rPr lang="en-US" dirty="0"/>
              <a:t>Piaget’s theory: SENSORIMOTOR &amp; AND PREOPERATIONAL </a:t>
            </a:r>
          </a:p>
          <a:p>
            <a:r>
              <a:rPr lang="en-US" dirty="0"/>
              <a:t>0-2 </a:t>
            </a:r>
            <a:r>
              <a:rPr lang="en-US" dirty="0" err="1"/>
              <a:t>yrs</a:t>
            </a:r>
            <a:r>
              <a:rPr lang="en-US" dirty="0"/>
              <a:t> </a:t>
            </a:r>
            <a:r>
              <a:rPr lang="en-US" dirty="0" err="1"/>
              <a:t>Dev</a:t>
            </a:r>
            <a:r>
              <a:rPr lang="en-US" dirty="0"/>
              <a:t> of Senses. </a:t>
            </a:r>
          </a:p>
          <a:p>
            <a:r>
              <a:rPr lang="en-US" dirty="0"/>
              <a:t>2- 7 </a:t>
            </a:r>
            <a:r>
              <a:rPr lang="en-US" dirty="0" err="1"/>
              <a:t>yrs</a:t>
            </a:r>
            <a:r>
              <a:rPr lang="en-US" dirty="0"/>
              <a:t> to make sense of the world with language and play</a:t>
            </a:r>
          </a:p>
          <a:p>
            <a:r>
              <a:rPr lang="en-US" dirty="0"/>
              <a:t>Montessori’s theory </a:t>
            </a:r>
          </a:p>
          <a:p>
            <a:pPr marL="0" indent="0">
              <a:buNone/>
            </a:pPr>
            <a:r>
              <a:rPr lang="en-US" dirty="0"/>
              <a:t>Sensitive Periods; a time of repetition, sensitive to a particular stimuli </a:t>
            </a:r>
          </a:p>
          <a:p>
            <a:pPr marL="0" indent="0">
              <a:buNone/>
            </a:pPr>
            <a:r>
              <a:rPr lang="en-US" dirty="0" err="1"/>
              <a:t>Vygotsky’s</a:t>
            </a:r>
            <a:r>
              <a:rPr lang="en-US" dirty="0"/>
              <a:t> cognitive theory:</a:t>
            </a:r>
          </a:p>
          <a:p>
            <a:pPr marL="0" indent="0">
              <a:buNone/>
            </a:pPr>
            <a:r>
              <a:rPr lang="en-US" dirty="0"/>
              <a:t>Play allows children to stretch themselves cognitively</a:t>
            </a:r>
          </a:p>
          <a:p>
            <a:pPr marL="0" indent="0">
              <a:buNone/>
            </a:pPr>
            <a:r>
              <a:rPr lang="en-US" dirty="0"/>
              <a:t>Adults in society foster children’s cognitive development </a:t>
            </a:r>
            <a:br>
              <a:rPr lang="en-US" dirty="0"/>
            </a:br>
            <a:r>
              <a:rPr lang="en-US" dirty="0"/>
              <a:t>The Role of society and culture helps</a:t>
            </a:r>
          </a:p>
          <a:p>
            <a:pPr marL="0" indent="0">
              <a:buNone/>
            </a:pPr>
            <a:r>
              <a:rPr lang="en-US" dirty="0"/>
              <a:t>Nurture the child’s first few years of life</a:t>
            </a:r>
          </a:p>
          <a:p>
            <a:pPr marL="0" indent="0">
              <a:buNone/>
            </a:pPr>
            <a:endParaRPr lang="en-US" dirty="0"/>
          </a:p>
          <a:p>
            <a:endParaRPr lang="en-US" dirty="0"/>
          </a:p>
        </p:txBody>
      </p:sp>
      <p:sp>
        <p:nvSpPr>
          <p:cNvPr id="5" name="Content Placeholder 4"/>
          <p:cNvSpPr>
            <a:spLocks noGrp="1"/>
          </p:cNvSpPr>
          <p:nvPr>
            <p:ph sz="quarter" idx="14"/>
          </p:nvPr>
        </p:nvSpPr>
        <p:spPr/>
        <p:txBody>
          <a:bodyPr/>
          <a:lstStyle/>
          <a:p>
            <a:r>
              <a:rPr lang="en-US" dirty="0" err="1"/>
              <a:t>Ahlul</a:t>
            </a:r>
            <a:r>
              <a:rPr lang="en-US" dirty="0"/>
              <a:t> </a:t>
            </a:r>
            <a:r>
              <a:rPr lang="en-US" dirty="0" err="1"/>
              <a:t>bayt’s</a:t>
            </a:r>
            <a:r>
              <a:rPr lang="en-US" dirty="0"/>
              <a:t> theory: 0-7 YRS  A STAGE TO PLAY AND LEARN</a:t>
            </a:r>
          </a:p>
          <a:p>
            <a:endParaRPr lang="en-US" dirty="0"/>
          </a:p>
          <a:p>
            <a:r>
              <a:rPr lang="en-US" dirty="0"/>
              <a:t>A period of Play</a:t>
            </a:r>
          </a:p>
          <a:p>
            <a:r>
              <a:rPr lang="en-US" dirty="0"/>
              <a:t>A time to develop physically</a:t>
            </a:r>
          </a:p>
          <a:p>
            <a:r>
              <a:rPr lang="en-US" dirty="0"/>
              <a:t>Not fully conscious  of right and wrong, rewards or punishment  but beginning to dev. </a:t>
            </a:r>
          </a:p>
          <a:p>
            <a:r>
              <a:rPr lang="en-US" dirty="0"/>
              <a:t>Absorb from parents (creating an emotional attachment to Islam)</a:t>
            </a:r>
          </a:p>
          <a:p>
            <a:r>
              <a:rPr lang="en-US" dirty="0"/>
              <a:t>Crying periods observed</a:t>
            </a:r>
          </a:p>
        </p:txBody>
      </p:sp>
    </p:spTree>
    <p:extLst>
      <p:ext uri="{BB962C8B-B14F-4D97-AF65-F5344CB8AC3E}">
        <p14:creationId xmlns:p14="http://schemas.microsoft.com/office/powerpoint/2010/main" val="394211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Childhood Stimulation key to Brain </a:t>
            </a:r>
            <a:r>
              <a:rPr lang="en-US" dirty="0" err="1"/>
              <a:t>Dev</a:t>
            </a:r>
            <a:r>
              <a:rPr lang="en-US" dirty="0"/>
              <a:t> </a:t>
            </a:r>
          </a:p>
        </p:txBody>
      </p:sp>
      <p:sp>
        <p:nvSpPr>
          <p:cNvPr id="8" name="Content Placeholder 7"/>
          <p:cNvSpPr>
            <a:spLocks noGrp="1"/>
          </p:cNvSpPr>
          <p:nvPr>
            <p:ph sz="quarter" idx="13"/>
          </p:nvPr>
        </p:nvSpPr>
        <p:spPr/>
        <p:txBody>
          <a:bodyPr>
            <a:normAutofit lnSpcReduction="10000"/>
          </a:bodyPr>
          <a:lstStyle/>
          <a:p>
            <a:r>
              <a:rPr lang="en-US" dirty="0"/>
              <a:t>20 years of research show that the more mental stimulation around the age of 4 the more the brain get developed in cognition and language in decades ahead</a:t>
            </a:r>
            <a:r>
              <a:rPr lang="en-US" sz="1200" dirty="0"/>
              <a:t> (Martha Farah, </a:t>
            </a:r>
            <a:r>
              <a:rPr lang="en-CA" sz="1200" dirty="0"/>
              <a:t>director of the centre for neuroscience and society at the University of Pennsylvania)</a:t>
            </a:r>
            <a:endParaRPr lang="en-US" sz="1200" dirty="0"/>
          </a:p>
          <a:p>
            <a:pPr marL="0" indent="0">
              <a:buNone/>
            </a:pPr>
            <a:r>
              <a:rPr lang="en-US" dirty="0"/>
              <a:t>Language development begins at infancy</a:t>
            </a:r>
          </a:p>
          <a:p>
            <a:pPr marL="0" indent="0">
              <a:buNone/>
            </a:pPr>
            <a:r>
              <a:rPr lang="en-US" dirty="0"/>
              <a:t>Social setting/ interaction increases cognitive flexibility</a:t>
            </a:r>
          </a:p>
          <a:p>
            <a:pPr marL="0" indent="0">
              <a:buNone/>
            </a:pPr>
            <a:r>
              <a:rPr lang="en-US" dirty="0"/>
              <a:t>People who speak more than one Language have better memories and are more cognitively creative, mentally flexible than monolinguals</a:t>
            </a:r>
          </a:p>
          <a:p>
            <a:pPr marL="0" indent="0">
              <a:buNone/>
            </a:pPr>
            <a:r>
              <a:rPr lang="en-US" dirty="0"/>
              <a:t>Canadian studies suggest Alzheimer's disease  and dementia diagnosed late for bilinguals, who stay cognitively healthy into later years</a:t>
            </a:r>
          </a:p>
          <a:p>
            <a:pPr marL="0" indent="0">
              <a:buNone/>
            </a:pPr>
            <a:r>
              <a:rPr lang="en-US" dirty="0"/>
              <a:t>Learning a second language increases the size of the brain</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246593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 Alidina</a:t>
            </a:r>
            <a:endParaRPr lang="en-US" dirty="0"/>
          </a:p>
        </p:txBody>
      </p:sp>
      <p:sp>
        <p:nvSpPr>
          <p:cNvPr id="3" name="Title 2"/>
          <p:cNvSpPr>
            <a:spLocks noGrp="1"/>
          </p:cNvSpPr>
          <p:nvPr>
            <p:ph type="title"/>
          </p:nvPr>
        </p:nvSpPr>
        <p:spPr>
          <a:xfrm>
            <a:off x="276225" y="228601"/>
            <a:ext cx="8591550" cy="700302"/>
          </a:xfrm>
        </p:spPr>
        <p:txBody>
          <a:bodyPr>
            <a:normAutofit/>
          </a:bodyPr>
          <a:lstStyle/>
          <a:p>
            <a:r>
              <a:rPr lang="en-US"/>
              <a:t>In Summary</a:t>
            </a:r>
            <a:endParaRPr lang="en-US" dirty="0"/>
          </a:p>
        </p:txBody>
      </p:sp>
      <p:sp>
        <p:nvSpPr>
          <p:cNvPr id="4" name="Content Placeholder 3"/>
          <p:cNvSpPr>
            <a:spLocks noGrp="1"/>
          </p:cNvSpPr>
          <p:nvPr>
            <p:ph sz="quarter" idx="13"/>
          </p:nvPr>
        </p:nvSpPr>
        <p:spPr>
          <a:xfrm>
            <a:off x="274320" y="928903"/>
            <a:ext cx="8595360" cy="5307305"/>
          </a:xfrm>
        </p:spPr>
        <p:txBody>
          <a:bodyPr>
            <a:normAutofit fontScale="92500" lnSpcReduction="10000"/>
          </a:bodyPr>
          <a:lstStyle/>
          <a:p>
            <a:r>
              <a:rPr lang="en-US" b="1" dirty="0"/>
              <a:t>Providing opportunities in play</a:t>
            </a:r>
            <a:r>
              <a:rPr lang="en-US" dirty="0"/>
              <a:t>: </a:t>
            </a:r>
          </a:p>
          <a:p>
            <a:pPr marL="0" indent="0">
              <a:buNone/>
            </a:pPr>
            <a:r>
              <a:rPr lang="en-CA" dirty="0"/>
              <a:t>Rolling two marbles down a chute to see which is faster; seeing what happens when you dip chalk in water; or mixing cornstarch and water to make "</a:t>
            </a:r>
            <a:r>
              <a:rPr lang="en-CA" dirty="0" err="1"/>
              <a:t>goop</a:t>
            </a:r>
            <a:r>
              <a:rPr lang="en-CA" dirty="0"/>
              <a:t>” </a:t>
            </a:r>
            <a:endParaRPr lang="en-US" dirty="0"/>
          </a:p>
          <a:p>
            <a:r>
              <a:rPr lang="en-CA" dirty="0"/>
              <a:t>Helping  children view themselves as problem solvers and thinkers by asking open-ended questions.</a:t>
            </a:r>
          </a:p>
          <a:p>
            <a:r>
              <a:rPr lang="en-CA" dirty="0"/>
              <a:t>Don't solve all problems immediately for children  </a:t>
            </a:r>
          </a:p>
          <a:p>
            <a:r>
              <a:rPr lang="en-CA" dirty="0"/>
              <a:t>Help children develop hypotheses.   </a:t>
            </a:r>
          </a:p>
          <a:p>
            <a:r>
              <a:rPr lang="en-CA" dirty="0"/>
              <a:t>Encourage thinking in new and different ways. </a:t>
            </a:r>
          </a:p>
          <a:p>
            <a:r>
              <a:rPr lang="en-CA" dirty="0"/>
              <a:t>Support your child to research further information </a:t>
            </a:r>
          </a:p>
          <a:p>
            <a:endParaRPr lang="en-CA" dirty="0"/>
          </a:p>
          <a:p>
            <a:r>
              <a:rPr lang="en-CA" sz="1200" dirty="0"/>
              <a:t>See more at: </a:t>
            </a:r>
            <a:r>
              <a:rPr lang="en-CA" sz="1200" dirty="0">
                <a:hlinkClick r:id="rId2"/>
              </a:rPr>
              <a:t>http://www.brighthorizons.com/family-resources/</a:t>
            </a:r>
            <a:endParaRPr lang="en-CA" sz="1200" dirty="0"/>
          </a:p>
          <a:p>
            <a:r>
              <a:rPr lang="en-CA" dirty="0"/>
              <a:t>Watch The Miracle of God </a:t>
            </a:r>
          </a:p>
          <a:p>
            <a:r>
              <a:rPr lang="en-CA" dirty="0">
                <a:hlinkClick r:id="rId3"/>
              </a:rPr>
              <a:t>https://www.youtube.com/watch?v=iczs634kMjc</a:t>
            </a:r>
            <a:endParaRPr lang="en-CA" dirty="0"/>
          </a:p>
          <a:p>
            <a:r>
              <a:rPr lang="en-CA" dirty="0"/>
              <a:t>Theory of mind: Goldfish and </a:t>
            </a:r>
            <a:r>
              <a:rPr lang="en-CA" dirty="0" err="1"/>
              <a:t>Brocolli</a:t>
            </a:r>
            <a:r>
              <a:rPr lang="en-CA" dirty="0"/>
              <a:t> study </a:t>
            </a:r>
          </a:p>
          <a:p>
            <a:r>
              <a:rPr lang="en-CA" dirty="0"/>
              <a:t> https://</a:t>
            </a:r>
            <a:r>
              <a:rPr lang="en-CA" dirty="0" err="1"/>
              <a:t>www.youtube.com</a:t>
            </a:r>
            <a:r>
              <a:rPr lang="en-CA" dirty="0"/>
              <a:t>/</a:t>
            </a:r>
            <a:r>
              <a:rPr lang="en-CA" dirty="0" err="1"/>
              <a:t>watch?v</a:t>
            </a:r>
            <a:r>
              <a:rPr lang="en-CA" dirty="0"/>
              <a:t>=GkYQg0l5bMY</a:t>
            </a:r>
          </a:p>
          <a:p>
            <a:endParaRPr lang="en-US" dirty="0"/>
          </a:p>
        </p:txBody>
      </p:sp>
    </p:spTree>
    <p:extLst>
      <p:ext uri="{BB962C8B-B14F-4D97-AF65-F5344CB8AC3E}">
        <p14:creationId xmlns:p14="http://schemas.microsoft.com/office/powerpoint/2010/main" val="130371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p>
        </p:txBody>
      </p:sp>
      <p:sp>
        <p:nvSpPr>
          <p:cNvPr id="3" name="Content Placeholder 2"/>
          <p:cNvSpPr>
            <a:spLocks noGrp="1"/>
          </p:cNvSpPr>
          <p:nvPr>
            <p:ph sz="quarter" idx="13"/>
          </p:nvPr>
        </p:nvSpPr>
        <p:spPr/>
        <p:txBody>
          <a:bodyPr/>
          <a:lstStyle/>
          <a:p>
            <a:r>
              <a:rPr lang="en-US" dirty="0"/>
              <a:t>How would you help develop the 5 senses of 0-2 </a:t>
            </a:r>
            <a:r>
              <a:rPr lang="en-US" dirty="0" err="1"/>
              <a:t>yr</a:t>
            </a:r>
            <a:r>
              <a:rPr lang="en-US" dirty="0"/>
              <a:t> child keeping in mind the sensorial age stage</a:t>
            </a:r>
          </a:p>
          <a:p>
            <a:r>
              <a:rPr lang="en-US" dirty="0"/>
              <a:t>Devise strategies of dealing with children between 3-7 who have the  following tendencies:</a:t>
            </a:r>
          </a:p>
          <a:p>
            <a:pPr lvl="1"/>
            <a:r>
              <a:rPr lang="en-US" dirty="0"/>
              <a:t>Bed wetting</a:t>
            </a:r>
          </a:p>
          <a:p>
            <a:pPr lvl="1"/>
            <a:r>
              <a:rPr lang="en-US" dirty="0"/>
              <a:t>Lying</a:t>
            </a:r>
          </a:p>
          <a:p>
            <a:pPr lvl="1"/>
            <a:r>
              <a:rPr lang="en-US" dirty="0"/>
              <a:t>Biting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826168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497</TotalTime>
  <Words>603</Words>
  <Application>Microsoft Office PowerPoint</Application>
  <PresentationFormat>On-screen Show (4:3)</PresentationFormat>
  <Paragraphs>89</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Candara</vt:lpstr>
      <vt:lpstr>Tahoma</vt:lpstr>
      <vt:lpstr>Tunga</vt:lpstr>
      <vt:lpstr>Soho</vt:lpstr>
      <vt:lpstr>Education and Training in Islam- 2 </vt:lpstr>
      <vt:lpstr>Review </vt:lpstr>
      <vt:lpstr>Tarbiyyah</vt:lpstr>
      <vt:lpstr>Piaget’s Cognitive Development Theory </vt:lpstr>
      <vt:lpstr>The Training periods in Islam</vt:lpstr>
      <vt:lpstr>How do we make merge the two Perceptions </vt:lpstr>
      <vt:lpstr>Childhood Stimulation key to Brain Dev </vt:lpstr>
      <vt:lpstr>In Summary</vt:lpstr>
      <vt:lpstr>Exercise </vt:lpstr>
    </vt:vector>
  </TitlesOfParts>
  <Company>York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and Training in Islam  </dc:title>
  <dc:creator>Shahnaaz Alidina</dc:creator>
  <cp:lastModifiedBy>Rumina Hashmani</cp:lastModifiedBy>
  <cp:revision>21</cp:revision>
  <dcterms:created xsi:type="dcterms:W3CDTF">2016-03-14T18:35:25Z</dcterms:created>
  <dcterms:modified xsi:type="dcterms:W3CDTF">2017-05-08T18:39:33Z</dcterms:modified>
</cp:coreProperties>
</file>