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8" r:id="rId3"/>
    <p:sldId id="257" r:id="rId4"/>
    <p:sldId id="259" r:id="rId5"/>
    <p:sldId id="260" r:id="rId6"/>
    <p:sldId id="270" r:id="rId7"/>
    <p:sldId id="261" r:id="rId8"/>
    <p:sldId id="262" r:id="rId9"/>
    <p:sldId id="263" r:id="rId10"/>
    <p:sldId id="264" r:id="rId11"/>
    <p:sldId id="265" r:id="rId12"/>
    <p:sldId id="273" r:id="rId13"/>
    <p:sldId id="274" r:id="rId14"/>
    <p:sldId id="268" r:id="rId15"/>
    <p:sldId id="275" r:id="rId16"/>
    <p:sldId id="269" r:id="rId17"/>
    <p:sldId id="272"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6" d="100"/>
          <a:sy n="56" d="100"/>
        </p:scale>
        <p:origin x="-86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657A26-36B2-2646-9F49-25256AF310FA}" type="datetimeFigureOut">
              <a:rPr lang="en-US" smtClean="0"/>
              <a:t>23/02/17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114906-C1ED-9C48-81BD-F9B026AB48D4}" type="slidenum">
              <a:rPr lang="en-US" smtClean="0"/>
              <a:t>‹#›</a:t>
            </a:fld>
            <a:endParaRPr lang="en-US"/>
          </a:p>
        </p:txBody>
      </p:sp>
    </p:spTree>
    <p:extLst>
      <p:ext uri="{BB962C8B-B14F-4D97-AF65-F5344CB8AC3E}">
        <p14:creationId xmlns:p14="http://schemas.microsoft.com/office/powerpoint/2010/main" val="27137843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114906-C1ED-9C48-81BD-F9B026AB48D4}" type="slidenum">
              <a:rPr lang="en-US" smtClean="0"/>
              <a:t>15</a:t>
            </a:fld>
            <a:endParaRPr lang="en-US"/>
          </a:p>
        </p:txBody>
      </p:sp>
    </p:spTree>
    <p:extLst>
      <p:ext uri="{BB962C8B-B14F-4D97-AF65-F5344CB8AC3E}">
        <p14:creationId xmlns:p14="http://schemas.microsoft.com/office/powerpoint/2010/main" val="496625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10" name="Picture 9" descr="paperBackingColor.jpg"/>
          <p:cNvPicPr>
            <a:picLocks noChangeAspect="1"/>
          </p:cNvPicPr>
          <p:nvPr/>
        </p:nvPicPr>
        <p:blipFill>
          <a:blip r:embed="rId2"/>
          <a:srcRect l="469" t="13915"/>
          <a:stretch>
            <a:fillRect/>
          </a:stretch>
        </p:blipFill>
        <p:spPr>
          <a:xfrm>
            <a:off x="1613903" y="699248"/>
            <a:ext cx="5916194" cy="3837694"/>
          </a:xfrm>
          <a:prstGeom prst="rect">
            <a:avLst/>
          </a:prstGeom>
          <a:solidFill>
            <a:srgbClr val="FFFFFF">
              <a:shade val="85000"/>
            </a:srgbClr>
          </a:solidFill>
          <a:ln w="22225" cap="sq">
            <a:solidFill>
              <a:srgbClr val="FDFDFD"/>
            </a:solidFill>
            <a:miter lim="800000"/>
          </a:ln>
          <a:effectLst>
            <a:outerShdw blurRad="57150" dist="37500" dir="7560000" sy="98000" kx="80000" ky="63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pic>
      <p:sp>
        <p:nvSpPr>
          <p:cNvPr id="4" name="Date Placeholder 3"/>
          <p:cNvSpPr>
            <a:spLocks noGrp="1"/>
          </p:cNvSpPr>
          <p:nvPr>
            <p:ph type="dt" sz="half" idx="10"/>
          </p:nvPr>
        </p:nvSpPr>
        <p:spPr/>
        <p:txBody>
          <a:bodyPr/>
          <a:lstStyle/>
          <a:p>
            <a:fld id="{A6BE1EF4-31ED-45C2-AC47-F2718A41336B}" type="datetimeFigureOut">
              <a:rPr lang="en-US" smtClean="0"/>
              <a:t>23/02/17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a:p>
        </p:txBody>
      </p:sp>
      <p:sp>
        <p:nvSpPr>
          <p:cNvPr id="2" name="Title 1"/>
          <p:cNvSpPr>
            <a:spLocks noGrp="1"/>
          </p:cNvSpPr>
          <p:nvPr>
            <p:ph type="ctrTitle"/>
          </p:nvPr>
        </p:nvSpPr>
        <p:spPr>
          <a:xfrm>
            <a:off x="1709569" y="1143000"/>
            <a:ext cx="5724862" cy="1846961"/>
          </a:xfrm>
        </p:spPr>
        <p:txBody>
          <a:bodyPr vert="horz" lIns="91440" tIns="45720" rIns="91440" bIns="45720" rtlCol="0" anchor="b" anchorCtr="0">
            <a:noAutofit/>
          </a:bodyPr>
          <a:lstStyle>
            <a:lvl1pPr algn="ctr" defTabSz="914400" rtl="0" eaLnBrk="1" latinLnBrk="0" hangingPunct="1">
              <a:spcBef>
                <a:spcPct val="0"/>
              </a:spcBef>
              <a:buNone/>
              <a:defRPr sz="6000" kern="1200">
                <a:solidFill>
                  <a:schemeClr val="bg2">
                    <a:lumMod val="75000"/>
                  </a:schemeClr>
                </a:solidFill>
                <a:effectLst>
                  <a:outerShdw blurRad="50800" dist="38100" dir="2700000" algn="tl" rotWithShape="0">
                    <a:prstClr val="black">
                      <a:alpha val="40000"/>
                    </a:prstClr>
                  </a:outerShdw>
                </a:effectLst>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709569" y="2994212"/>
            <a:ext cx="5724862" cy="1007200"/>
          </a:xfrm>
        </p:spPr>
        <p:txBody>
          <a:bodyPr vert="horz" lIns="91440" tIns="45720" rIns="91440" bIns="45720" rtlCol="0">
            <a:normAutofit/>
          </a:bodyPr>
          <a:lstStyle>
            <a:lvl1pPr marL="0" indent="0" algn="ctr" defTabSz="914400" rtl="0" eaLnBrk="1" latinLnBrk="0" hangingPunct="1">
              <a:spcBef>
                <a:spcPts val="0"/>
              </a:spcBef>
              <a:buSzPct val="90000"/>
              <a:buFont typeface="Wingdings" pitchFamily="2" charset="2"/>
              <a:buNone/>
              <a:defRPr sz="2000" kern="1200">
                <a:solidFill>
                  <a:schemeClr val="bg2">
                    <a:lumMod val="75000"/>
                  </a:schemeClr>
                </a:solidFill>
                <a:effectLst>
                  <a:outerShdw blurRad="50800" dist="38100" dir="2700000" algn="tl"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A6BE1EF4-31ED-45C2-AC47-F2718A41336B}" type="datetimeFigureOut">
              <a:rPr lang="en-US" smtClean="0"/>
              <a:t>23/02/17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E1EF4-31ED-45C2-AC47-F2718A41336B}" type="datetimeFigureOut">
              <a:rPr lang="en-US" smtClean="0"/>
              <a:t>23/02/17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0363" y="1143000"/>
            <a:ext cx="3807662" cy="1341344"/>
          </a:xfrm>
        </p:spPr>
        <p:txBody>
          <a:bodyPr anchor="b"/>
          <a:lstStyle>
            <a:lvl1pPr algn="ctr">
              <a:defRPr sz="4400" b="0"/>
            </a:lvl1pPr>
          </a:lstStyle>
          <a:p>
            <a:r>
              <a:rPr lang="en-CA" smtClean="0"/>
              <a:t>Click to edit Master title style</a:t>
            </a:r>
            <a:endParaRPr/>
          </a:p>
        </p:txBody>
      </p:sp>
      <p:sp>
        <p:nvSpPr>
          <p:cNvPr id="3" name="Content Placeholder 2"/>
          <p:cNvSpPr>
            <a:spLocks noGrp="1"/>
          </p:cNvSpPr>
          <p:nvPr>
            <p:ph idx="1"/>
          </p:nvPr>
        </p:nvSpPr>
        <p:spPr>
          <a:xfrm>
            <a:off x="4648199" y="605118"/>
            <a:ext cx="3776472" cy="5565495"/>
          </a:xfrm>
        </p:spPr>
        <p:txBody>
          <a:bodyPr>
            <a:normAutofit/>
          </a:bodyPr>
          <a:lstStyle>
            <a:lvl1pPr>
              <a:defRPr sz="2400"/>
            </a:lvl1pPr>
            <a:lvl2pPr>
              <a:defRPr sz="2200"/>
            </a:lvl2pPr>
            <a:lvl3pPr>
              <a:defRPr sz="20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710363" y="2618815"/>
            <a:ext cx="3807662"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6BE1EF4-31ED-45C2-AC47-F2718A41336B}" type="datetimeFigureOut">
              <a:rPr lang="en-US" smtClean="0"/>
              <a:t>23/02/17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6BE1EF4-31ED-45C2-AC47-F2718A41336B}" type="datetimeFigureOut">
              <a:rPr lang="en-US" smtClean="0"/>
              <a:t>23/02/17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pic>
        <p:nvPicPr>
          <p:cNvPr id="10" name="Picture 9" descr="pictureCaptionBacking.png"/>
          <p:cNvPicPr>
            <a:picLocks noChangeAspect="1"/>
          </p:cNvPicPr>
          <p:nvPr/>
        </p:nvPicPr>
        <p:blipFill>
          <a:blip r:embed="rId2"/>
          <a:srcRect l="52272" t="8889" r="5152" b="16566"/>
          <a:stretch>
            <a:fillRect/>
          </a:stretch>
        </p:blipFill>
        <p:spPr>
          <a:xfrm>
            <a:off x="4594412" y="663388"/>
            <a:ext cx="3893127" cy="5112327"/>
          </a:xfrm>
          <a:prstGeom prst="rect">
            <a:avLst/>
          </a:prstGeom>
        </p:spPr>
      </p:pic>
      <p:sp>
        <p:nvSpPr>
          <p:cNvPr id="11" name="Title 1"/>
          <p:cNvSpPr>
            <a:spLocks noGrp="1"/>
          </p:cNvSpPr>
          <p:nvPr>
            <p:ph type="title"/>
          </p:nvPr>
        </p:nvSpPr>
        <p:spPr>
          <a:xfrm>
            <a:off x="725487" y="1143000"/>
            <a:ext cx="3792537" cy="1341344"/>
          </a:xfrm>
        </p:spPr>
        <p:txBody>
          <a:bodyPr anchor="b"/>
          <a:lstStyle>
            <a:lvl1pPr algn="ctr">
              <a:defRPr sz="4400" b="0"/>
            </a:lvl1pPr>
          </a:lstStyle>
          <a:p>
            <a:r>
              <a:rPr lang="en-CA" smtClean="0"/>
              <a:t>Click to edit Master title style</a:t>
            </a:r>
            <a:endParaRPr/>
          </a:p>
        </p:txBody>
      </p:sp>
      <p:sp>
        <p:nvSpPr>
          <p:cNvPr id="12" name="Text Placeholder 3"/>
          <p:cNvSpPr>
            <a:spLocks noGrp="1"/>
          </p:cNvSpPr>
          <p:nvPr>
            <p:ph type="body" sz="half" idx="2"/>
          </p:nvPr>
        </p:nvSpPr>
        <p:spPr>
          <a:xfrm>
            <a:off x="725487" y="2618815"/>
            <a:ext cx="3792537"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3" name="Picture Placeholder 2"/>
          <p:cNvSpPr>
            <a:spLocks noGrp="1"/>
          </p:cNvSpPr>
          <p:nvPr>
            <p:ph type="pic" idx="1"/>
          </p:nvPr>
        </p:nvSpPr>
        <p:spPr>
          <a:xfrm>
            <a:off x="4829938" y="864971"/>
            <a:ext cx="3422075" cy="47091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25487" y="462896"/>
            <a:ext cx="7718425" cy="828021"/>
          </a:xfrm>
        </p:spPr>
        <p:txBody>
          <a:bodyPr/>
          <a:lstStyle/>
          <a:p>
            <a:r>
              <a:rPr lang="en-CA" smtClean="0"/>
              <a:t>Click to edit Master title style</a:t>
            </a:r>
            <a:endParaRPr/>
          </a:p>
        </p:txBody>
      </p:sp>
      <p:sp>
        <p:nvSpPr>
          <p:cNvPr id="3" name="Vertical Text Placeholder 2"/>
          <p:cNvSpPr>
            <a:spLocks noGrp="1"/>
          </p:cNvSpPr>
          <p:nvPr>
            <p:ph type="body" orient="vert" idx="1"/>
          </p:nvPr>
        </p:nvSpPr>
        <p:spPr>
          <a:xfrm>
            <a:off x="725489" y="1598613"/>
            <a:ext cx="7718424" cy="45720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A6BE1EF4-31ED-45C2-AC47-F2718A41336B}" type="datetimeFigureOut">
              <a:rPr lang="en-US" smtClean="0"/>
              <a:t>23/02/17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685801"/>
            <a:ext cx="1066800" cy="5484812"/>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725488" y="685757"/>
            <a:ext cx="6437312" cy="5482221"/>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A6BE1EF4-31ED-45C2-AC47-F2718A41336B}" type="datetimeFigureOut">
              <a:rPr lang="en-US" smtClean="0"/>
              <a:t>23/02/17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A6BE1EF4-31ED-45C2-AC47-F2718A41336B}" type="datetimeFigureOut">
              <a:rPr lang="en-US" smtClean="0"/>
              <a:t>23/02/17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2"/>
      </p:bgRef>
    </p:bg>
    <p:spTree>
      <p:nvGrpSpPr>
        <p:cNvPr id="1" name=""/>
        <p:cNvGrpSpPr/>
        <p:nvPr/>
      </p:nvGrpSpPr>
      <p:grpSpPr>
        <a:xfrm>
          <a:off x="0" y="0"/>
          <a:ext cx="0" cy="0"/>
          <a:chOff x="0" y="0"/>
          <a:chExt cx="0" cy="0"/>
        </a:xfrm>
      </p:grpSpPr>
      <p:pic>
        <p:nvPicPr>
          <p:cNvPr id="12" name="Picture 11" descr="titlePhotoBacking-r.png"/>
          <p:cNvPicPr>
            <a:picLocks noChangeAspect="1"/>
          </p:cNvPicPr>
          <p:nvPr/>
        </p:nvPicPr>
        <p:blipFill>
          <a:blip r:embed="rId2"/>
          <a:srcRect l="17353" t="9412" r="17500" b="32353"/>
          <a:stretch>
            <a:fillRect/>
          </a:stretch>
        </p:blipFill>
        <p:spPr>
          <a:xfrm>
            <a:off x="1586753" y="645459"/>
            <a:ext cx="5957047" cy="3993776"/>
          </a:xfrm>
          <a:prstGeom prst="rect">
            <a:avLst/>
          </a:prstGeom>
        </p:spPr>
      </p:pic>
      <p:sp>
        <p:nvSpPr>
          <p:cNvPr id="4" name="Date Placeholder 3"/>
          <p:cNvSpPr>
            <a:spLocks noGrp="1"/>
          </p:cNvSpPr>
          <p:nvPr>
            <p:ph type="dt" sz="half" idx="10"/>
          </p:nvPr>
        </p:nvSpPr>
        <p:spPr>
          <a:xfrm>
            <a:off x="457200" y="6324600"/>
            <a:ext cx="2133600" cy="273050"/>
          </a:xfrm>
        </p:spPr>
        <p:txBody>
          <a:bodyPr/>
          <a:lstStyle>
            <a:lvl1pPr>
              <a:defRPr sz="1400">
                <a:solidFill>
                  <a:schemeClr val="tx2">
                    <a:lumMod val="75000"/>
                  </a:schemeClr>
                </a:solidFill>
              </a:defRPr>
            </a:lvl1pPr>
          </a:lstStyle>
          <a:p>
            <a:fld id="{A6BE1EF4-31ED-45C2-AC47-F2718A41336B}" type="datetimeFigureOut">
              <a:rPr lang="en-US" smtClean="0"/>
              <a:t>23/02/17</a:t>
            </a:fld>
            <a:endParaRPr lang="en-US"/>
          </a:p>
        </p:txBody>
      </p:sp>
      <p:sp>
        <p:nvSpPr>
          <p:cNvPr id="5" name="Footer Placeholder 4"/>
          <p:cNvSpPr>
            <a:spLocks noGrp="1"/>
          </p:cNvSpPr>
          <p:nvPr>
            <p:ph type="ftr" sz="quarter" idx="11"/>
          </p:nvPr>
        </p:nvSpPr>
        <p:spPr>
          <a:xfrm>
            <a:off x="3124200" y="6324600"/>
            <a:ext cx="2895600" cy="273050"/>
          </a:xfrm>
        </p:spPr>
        <p:txBody>
          <a:bodyPr/>
          <a:lstStyle>
            <a:lvl1pPr>
              <a:defRPr sz="1400">
                <a:solidFill>
                  <a:schemeClr val="tx2">
                    <a:lumMod val="75000"/>
                  </a:schemeClr>
                </a:solidFill>
              </a:defRPr>
            </a:lvl1pPr>
          </a:lstStyle>
          <a:p>
            <a:endParaRPr lang="en-US"/>
          </a:p>
        </p:txBody>
      </p:sp>
      <p:sp>
        <p:nvSpPr>
          <p:cNvPr id="6" name="Slide Number Placeholder 5"/>
          <p:cNvSpPr>
            <a:spLocks noGrp="1"/>
          </p:cNvSpPr>
          <p:nvPr>
            <p:ph type="sldNum" sz="quarter" idx="12"/>
          </p:nvPr>
        </p:nvSpPr>
        <p:spPr>
          <a:xfrm>
            <a:off x="6553200" y="6324600"/>
            <a:ext cx="2133600" cy="273050"/>
          </a:xfrm>
        </p:spPr>
        <p:txBody>
          <a:bodyPr/>
          <a:lstStyle>
            <a:lvl1pPr>
              <a:defRPr sz="1400">
                <a:solidFill>
                  <a:schemeClr val="tx2">
                    <a:lumMod val="75000"/>
                  </a:schemeClr>
                </a:solidFill>
              </a:defRPr>
            </a:lvl1pPr>
          </a:lstStyle>
          <a:p>
            <a:fld id="{B51EACD6-A525-4B49-8009-7F09B4461B46}" type="slidenum">
              <a:rPr lang="en-US" smtClean="0"/>
              <a:t>‹#›</a:t>
            </a:fld>
            <a:endParaRPr lang="en-US"/>
          </a:p>
        </p:txBody>
      </p:sp>
      <p:sp>
        <p:nvSpPr>
          <p:cNvPr id="2" name="Title 1"/>
          <p:cNvSpPr>
            <a:spLocks noGrp="1"/>
          </p:cNvSpPr>
          <p:nvPr>
            <p:ph type="ctrTitle"/>
          </p:nvPr>
        </p:nvSpPr>
        <p:spPr>
          <a:xfrm>
            <a:off x="524435" y="4953000"/>
            <a:ext cx="8095130" cy="857250"/>
          </a:xfrm>
        </p:spPr>
        <p:txBody>
          <a:bodyPr anchor="b" anchorCtr="0">
            <a:noAutofit/>
          </a:bodyPr>
          <a:lstStyle>
            <a:lvl1pPr>
              <a:defRPr sz="5400">
                <a:solidFill>
                  <a:schemeClr val="tx2"/>
                </a:solidFill>
                <a:effectLst>
                  <a:outerShdw blurRad="50800" dist="38100" dir="2700000" algn="tl" rotWithShape="0">
                    <a:prstClr val="black">
                      <a:alpha val="40000"/>
                    </a:prstClr>
                  </a:outerShdw>
                </a:effectLst>
              </a:defRPr>
            </a:lvl1pPr>
          </a:lstStyle>
          <a:p>
            <a:r>
              <a:rPr lang="en-CA" smtClean="0"/>
              <a:t>Click to edit Master title style</a:t>
            </a:r>
            <a:endParaRPr/>
          </a:p>
        </p:txBody>
      </p:sp>
      <p:sp>
        <p:nvSpPr>
          <p:cNvPr id="3" name="Subtitle 2"/>
          <p:cNvSpPr>
            <a:spLocks noGrp="1"/>
          </p:cNvSpPr>
          <p:nvPr>
            <p:ph type="subTitle" idx="1"/>
          </p:nvPr>
        </p:nvSpPr>
        <p:spPr>
          <a:xfrm>
            <a:off x="524435" y="5791200"/>
            <a:ext cx="8095130" cy="507200"/>
          </a:xfrm>
        </p:spPr>
        <p:txBody>
          <a:bodyPr>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11" name="Picture Placeholder 10"/>
          <p:cNvSpPr>
            <a:spLocks noGrp="1"/>
          </p:cNvSpPr>
          <p:nvPr>
            <p:ph type="pic" sz="quarter" idx="13"/>
          </p:nvPr>
        </p:nvSpPr>
        <p:spPr>
          <a:xfrm>
            <a:off x="1764792" y="804672"/>
            <a:ext cx="5638800" cy="3657600"/>
          </a:xfrm>
        </p:spPr>
        <p:txBody>
          <a:bodyPr/>
          <a:lstStyle>
            <a:lvl1pPr>
              <a:buNone/>
              <a:defRPr>
                <a:solidFill>
                  <a:schemeClr val="bg2"/>
                </a:solidFill>
              </a:defRPr>
            </a:lvl1pPr>
          </a:lstStyle>
          <a:p>
            <a:r>
              <a:rPr lang="en-CA" smtClean="0"/>
              <a:t>Drag picture to placeholder or click icon to add</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90818" y="2514600"/>
            <a:ext cx="8162365" cy="914400"/>
          </a:xfrm>
        </p:spPr>
        <p:txBody>
          <a:bodyPr anchor="b" anchorCtr="0"/>
          <a:lstStyle>
            <a:lvl1pPr algn="ctr">
              <a:defRPr sz="5400" b="0" cap="none" baseline="0">
                <a:solidFill>
                  <a:schemeClr val="tx2"/>
                </a:solidFill>
                <a:effectLst>
                  <a:outerShdw blurRad="50800" dist="38100" dir="2700000" algn="tl" rotWithShape="0">
                    <a:prstClr val="black">
                      <a:alpha val="40000"/>
                    </a:prstClr>
                  </a:outerShdw>
                </a:effectLst>
              </a:defRPr>
            </a:lvl1pPr>
          </a:lstStyle>
          <a:p>
            <a:r>
              <a:rPr lang="en-CA" smtClean="0"/>
              <a:t>Click to edit Master title style</a:t>
            </a:r>
            <a:endParaRPr/>
          </a:p>
        </p:txBody>
      </p:sp>
      <p:sp>
        <p:nvSpPr>
          <p:cNvPr id="3" name="Text Placeholder 2"/>
          <p:cNvSpPr>
            <a:spLocks noGrp="1"/>
          </p:cNvSpPr>
          <p:nvPr>
            <p:ph type="body" idx="1"/>
          </p:nvPr>
        </p:nvSpPr>
        <p:spPr>
          <a:xfrm>
            <a:off x="490818" y="3429000"/>
            <a:ext cx="8162365" cy="701000"/>
          </a:xfrm>
        </p:spPr>
        <p:txBody>
          <a:bodyPr anchor="t" anchorCtr="0">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400" kern="1200">
                <a:solidFill>
                  <a:schemeClr val="tx2">
                    <a:lumMod val="75000"/>
                  </a:schemeClr>
                </a:solidFill>
                <a:latin typeface="+mn-lt"/>
                <a:ea typeface="+mn-ea"/>
                <a:cs typeface="+mn-cs"/>
              </a:defRPr>
            </a:lvl1pPr>
          </a:lstStyle>
          <a:p>
            <a:fld id="{A6BE1EF4-31ED-45C2-AC47-F2718A41336B}" type="datetimeFigureOut">
              <a:rPr lang="en-US" smtClean="0"/>
              <a:t>23/02/17</a:t>
            </a:fld>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400" kern="1200">
                <a:solidFill>
                  <a:schemeClr val="tx2">
                    <a:lumMod val="75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400" kern="1200">
                <a:solidFill>
                  <a:schemeClr val="tx2">
                    <a:lumMod val="75000"/>
                  </a:schemeClr>
                </a:solidFill>
                <a:latin typeface="+mn-lt"/>
                <a:ea typeface="+mn-ea"/>
                <a:cs typeface="+mn-cs"/>
              </a:defRPr>
            </a:lvl1pPr>
          </a:lstStyle>
          <a:p>
            <a:fld id="{B51EACD6-A525-4B49-8009-7F09B4461B4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6482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A6BE1EF4-31ED-45C2-AC47-F2718A41336B}" type="datetimeFigureOut">
              <a:rPr lang="en-US" smtClean="0"/>
              <a:t>23/02/17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723900" y="1598613"/>
            <a:ext cx="3773488"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723900" y="2174875"/>
            <a:ext cx="3773488"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645026" y="1598613"/>
            <a:ext cx="3776472"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6" y="2174875"/>
            <a:ext cx="3776472"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A6BE1EF4-31ED-45C2-AC47-F2718A41336B}" type="datetimeFigureOut">
              <a:rPr lang="en-US" smtClean="0"/>
              <a:t>23/02/17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1EACD6-A525-4B49-8009-7F09B4461B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23900" y="1586753"/>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A6BE1EF4-31ED-45C2-AC47-F2718A41336B}" type="datetimeFigureOut">
              <a:rPr lang="en-US" smtClean="0"/>
              <a:t>23/02/17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sp>
        <p:nvSpPr>
          <p:cNvPr id="8" name="Content Placeholder 2"/>
          <p:cNvSpPr>
            <a:spLocks noGrp="1"/>
          </p:cNvSpPr>
          <p:nvPr>
            <p:ph sz="half" idx="13"/>
          </p:nvPr>
        </p:nvSpPr>
        <p:spPr>
          <a:xfrm>
            <a:off x="723900" y="3914170"/>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A6BE1EF4-31ED-45C2-AC47-F2718A41336B}" type="datetimeFigureOut">
              <a:rPr lang="en-US" smtClean="0"/>
              <a:t>23/02/17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a:p>
        </p:txBody>
      </p:sp>
      <p:sp>
        <p:nvSpPr>
          <p:cNvPr id="8"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A6BE1EF4-31ED-45C2-AC47-F2718A41336B}" type="datetimeFigureOut">
              <a:rPr lang="en-US" smtClean="0"/>
              <a:t>23/02/17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1EACD6-A525-4B49-8009-7F09B4461B46}" type="slidenum">
              <a:rPr lang="en-US" smtClean="0"/>
              <a:t>‹#›</a:t>
            </a:fld>
            <a:endParaRPr lang="en-US"/>
          </a:p>
        </p:txBody>
      </p:sp>
      <p:sp>
        <p:nvSpPr>
          <p:cNvPr id="6" name="Content Placeholder 2"/>
          <p:cNvSpPr>
            <a:spLocks noGrp="1"/>
          </p:cNvSpPr>
          <p:nvPr>
            <p:ph sz="half" idx="1"/>
          </p:nvPr>
        </p:nvSpPr>
        <p:spPr>
          <a:xfrm>
            <a:off x="7239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8" name="Content Placeholder 2"/>
          <p:cNvSpPr>
            <a:spLocks noGrp="1"/>
          </p:cNvSpPr>
          <p:nvPr>
            <p:ph sz="half" idx="13"/>
          </p:nvPr>
        </p:nvSpPr>
        <p:spPr>
          <a:xfrm>
            <a:off x="7239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6141" y="314979"/>
            <a:ext cx="7691719" cy="1143000"/>
          </a:xfrm>
          <a:prstGeom prst="rect">
            <a:avLst/>
          </a:prstGeom>
        </p:spPr>
        <p:txBody>
          <a:bodyPr vert="horz" lIns="91440" tIns="45720" rIns="91440" bIns="45720" rtlCol="0" anchor="ctr">
            <a:noAutofit/>
          </a:bodyPr>
          <a:lstStyle/>
          <a:p>
            <a:r>
              <a:rPr/>
              <a:t>Click to edit title style</a:t>
            </a:r>
          </a:p>
        </p:txBody>
      </p:sp>
      <p:sp>
        <p:nvSpPr>
          <p:cNvPr id="3" name="Text Placeholder 2"/>
          <p:cNvSpPr>
            <a:spLocks noGrp="1"/>
          </p:cNvSpPr>
          <p:nvPr>
            <p:ph type="body" idx="1"/>
          </p:nvPr>
        </p:nvSpPr>
        <p:spPr>
          <a:xfrm>
            <a:off x="726141" y="1586753"/>
            <a:ext cx="7691719" cy="4571999"/>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400">
                <a:solidFill>
                  <a:schemeClr val="tx1">
                    <a:lumMod val="65000"/>
                    <a:lumOff val="35000"/>
                  </a:schemeClr>
                </a:solidFill>
              </a:defRPr>
            </a:lvl1pPr>
          </a:lstStyle>
          <a:p>
            <a:fld id="{A6BE1EF4-31ED-45C2-AC47-F2718A41336B}" type="datetimeFigureOut">
              <a:rPr lang="en-US" smtClean="0"/>
              <a:t>23/02/17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lumMod val="65000"/>
                    <a:lumOff val="35000"/>
                  </a:schemeClr>
                </a:solidFill>
              </a:defRPr>
            </a:lvl1pPr>
          </a:lstStyle>
          <a:p>
            <a:fld id="{B51EACD6-A525-4B49-8009-7F09B4461B4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5400" kern="1200">
          <a:solidFill>
            <a:schemeClr val="tx1">
              <a:lumMod val="85000"/>
              <a:lumOff val="15000"/>
            </a:schemeClr>
          </a:solidFill>
          <a:latin typeface="+mj-lt"/>
          <a:ea typeface="+mj-ea"/>
          <a:cs typeface="+mj-cs"/>
        </a:defRPr>
      </a:lvl1pPr>
    </p:titleStyle>
    <p:bodyStyle>
      <a:lvl1pPr marL="457200" indent="-457200" algn="l" defTabSz="914400" rtl="0" eaLnBrk="1" latinLnBrk="0" hangingPunct="1">
        <a:spcBef>
          <a:spcPts val="2400"/>
        </a:spcBef>
        <a:buSzPct val="90000"/>
        <a:buFont typeface="Wingdings" pitchFamily="2" charset="2"/>
        <a:buChar char="v"/>
        <a:defRPr sz="24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1200"/>
        </a:spcBef>
        <a:buClr>
          <a:schemeClr val="bg1">
            <a:lumMod val="65000"/>
          </a:schemeClr>
        </a:buClr>
        <a:buSzPct val="90000"/>
        <a:buFont typeface="Wingdings" pitchFamily="2" charset="2"/>
        <a:buChar char="v"/>
        <a:defRPr sz="2200" kern="1200">
          <a:solidFill>
            <a:schemeClr val="tx1">
              <a:lumMod val="75000"/>
              <a:lumOff val="25000"/>
            </a:schemeClr>
          </a:solidFill>
          <a:latin typeface="+mn-lt"/>
          <a:ea typeface="+mn-ea"/>
          <a:cs typeface="+mn-cs"/>
        </a:defRPr>
      </a:lvl2pPr>
      <a:lvl3pPr marL="1263650" indent="-349250" algn="l" defTabSz="914400" rtl="0" eaLnBrk="1" latinLnBrk="0" hangingPunct="1">
        <a:spcBef>
          <a:spcPts val="1200"/>
        </a:spcBef>
        <a:buSzPct val="90000"/>
        <a:buFont typeface="Wingdings" pitchFamily="2" charset="2"/>
        <a:buChar char="v"/>
        <a:defRPr sz="2000" kern="1200">
          <a:solidFill>
            <a:schemeClr val="tx1">
              <a:lumMod val="75000"/>
              <a:lumOff val="25000"/>
            </a:schemeClr>
          </a:solidFill>
          <a:latin typeface="+mn-lt"/>
          <a:ea typeface="+mn-ea"/>
          <a:cs typeface="+mn-cs"/>
        </a:defRPr>
      </a:lvl3pPr>
      <a:lvl4pPr marL="1600200" indent="-336550" algn="l" defTabSz="914400" rtl="0" eaLnBrk="1" latinLnBrk="0" hangingPunct="1">
        <a:spcBef>
          <a:spcPts val="1200"/>
        </a:spcBef>
        <a:buClr>
          <a:schemeClr val="bg1">
            <a:lumMod val="65000"/>
          </a:schemeClr>
        </a:buClr>
        <a:buSzPct val="90000"/>
        <a:buFont typeface="Wingdings" pitchFamily="2" charset="2"/>
        <a:buChar char="v"/>
        <a:defRPr sz="1800" kern="1200">
          <a:solidFill>
            <a:schemeClr val="tx1">
              <a:lumMod val="75000"/>
              <a:lumOff val="25000"/>
            </a:schemeClr>
          </a:solidFill>
          <a:latin typeface="+mn-lt"/>
          <a:ea typeface="+mn-ea"/>
          <a:cs typeface="+mn-cs"/>
        </a:defRPr>
      </a:lvl4pPr>
      <a:lvl5pPr marL="1946275" indent="-346075" algn="l" defTabSz="914400" rtl="0" eaLnBrk="1" latinLnBrk="0" hangingPunct="1">
        <a:spcBef>
          <a:spcPts val="1200"/>
        </a:spcBef>
        <a:buSzPct val="90000"/>
        <a:buFont typeface="Wingdings" pitchFamily="2" charset="2"/>
        <a:buChar char="v"/>
        <a:defRPr sz="1800" kern="1200">
          <a:solidFill>
            <a:schemeClr val="tx1">
              <a:lumMod val="75000"/>
              <a:lumOff val="25000"/>
            </a:schemeClr>
          </a:solidFill>
          <a:latin typeface="+mn-lt"/>
          <a:ea typeface="+mn-ea"/>
          <a:cs typeface="+mn-cs"/>
        </a:defRPr>
      </a:lvl5pPr>
      <a:lvl6pPr marL="229076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6pPr>
      <a:lvl7pPr marL="2625725" indent="-344488" algn="l" defTabSz="914400" rtl="0" eaLnBrk="1" latinLnBrk="0" hangingPunct="1">
        <a:spcBef>
          <a:spcPct val="20000"/>
        </a:spcBef>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7pPr>
      <a:lvl8pPr marL="297021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8pPr>
      <a:lvl9pPr marL="3313113" indent="-344488" algn="l" defTabSz="914400" rtl="0" eaLnBrk="1" latinLnBrk="0" hangingPunct="1">
        <a:spcBef>
          <a:spcPct val="20000"/>
        </a:spcBef>
        <a:buSzPct val="90000"/>
        <a:buFont typeface="Wingdings" pitchFamily="2" charset="2"/>
        <a:buChar char="v"/>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jpg"/><Relationship Id="rId3" Type="http://schemas.openxmlformats.org/officeDocument/2006/relationships/image" Target="../media/image9.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9569" y="859000"/>
            <a:ext cx="5724862" cy="2595676"/>
          </a:xfrm>
        </p:spPr>
        <p:txBody>
          <a:bodyPr/>
          <a:lstStyle/>
          <a:p>
            <a:r>
              <a:rPr lang="en-US" sz="4400" dirty="0" smtClean="0"/>
              <a:t>ALI 385</a:t>
            </a:r>
            <a:br>
              <a:rPr lang="en-US" sz="4400" dirty="0" smtClean="0"/>
            </a:br>
            <a:r>
              <a:rPr lang="en-US" sz="4800" dirty="0" smtClean="0"/>
              <a:t> Nurturing </a:t>
            </a:r>
            <a:r>
              <a:rPr lang="en-US" sz="4800" dirty="0"/>
              <a:t>your child’s Spirit in </a:t>
            </a:r>
            <a:r>
              <a:rPr lang="en-US" sz="4800" dirty="0" smtClean="0"/>
              <a:t>Islam: Session 1</a:t>
            </a:r>
            <a:endParaRPr lang="en-US" sz="4800" dirty="0"/>
          </a:p>
        </p:txBody>
      </p:sp>
      <p:sp>
        <p:nvSpPr>
          <p:cNvPr id="3" name="Subtitle 2"/>
          <p:cNvSpPr>
            <a:spLocks noGrp="1"/>
          </p:cNvSpPr>
          <p:nvPr>
            <p:ph type="subTitle" idx="1"/>
          </p:nvPr>
        </p:nvSpPr>
        <p:spPr>
          <a:xfrm>
            <a:off x="1709569" y="3454676"/>
            <a:ext cx="5724862" cy="546735"/>
          </a:xfrm>
        </p:spPr>
        <p:txBody>
          <a:bodyPr>
            <a:normAutofit fontScale="85000" lnSpcReduction="20000"/>
          </a:bodyPr>
          <a:lstStyle/>
          <a:p>
            <a:r>
              <a:rPr lang="en-US" dirty="0" smtClean="0"/>
              <a:t>Shahnaaz Alidina</a:t>
            </a:r>
          </a:p>
          <a:p>
            <a:r>
              <a:rPr lang="en-US" dirty="0" smtClean="0"/>
              <a:t>Feb 2017</a:t>
            </a:r>
            <a:endParaRPr lang="en-US" dirty="0"/>
          </a:p>
        </p:txBody>
      </p:sp>
      <p:pic>
        <p:nvPicPr>
          <p:cNvPr id="4" name="Picture 3"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728" y="4526465"/>
            <a:ext cx="3806271" cy="2070100"/>
          </a:xfrm>
          <a:prstGeom prst="rect">
            <a:avLst/>
          </a:prstGeom>
        </p:spPr>
      </p:pic>
      <p:pic>
        <p:nvPicPr>
          <p:cNvPr id="5" name="Picture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7092" y="4526465"/>
            <a:ext cx="3644900" cy="2070100"/>
          </a:xfrm>
          <a:prstGeom prst="rect">
            <a:avLst/>
          </a:prstGeom>
        </p:spPr>
      </p:pic>
    </p:spTree>
    <p:extLst>
      <p:ext uri="{BB962C8B-B14F-4D97-AF65-F5344CB8AC3E}">
        <p14:creationId xmlns:p14="http://schemas.microsoft.com/office/powerpoint/2010/main" val="2917630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186" y="130717"/>
            <a:ext cx="8422657" cy="952371"/>
          </a:xfrm>
        </p:spPr>
        <p:txBody>
          <a:bodyPr/>
          <a:lstStyle/>
          <a:p>
            <a:r>
              <a:rPr lang="en-US" dirty="0" smtClean="0"/>
              <a:t>Key points</a:t>
            </a:r>
            <a:endParaRPr lang="en-US" dirty="0"/>
          </a:p>
        </p:txBody>
      </p:sp>
      <p:sp>
        <p:nvSpPr>
          <p:cNvPr id="3" name="Content Placeholder 2"/>
          <p:cNvSpPr>
            <a:spLocks noGrp="1"/>
          </p:cNvSpPr>
          <p:nvPr>
            <p:ph idx="1"/>
          </p:nvPr>
        </p:nvSpPr>
        <p:spPr>
          <a:xfrm>
            <a:off x="392187" y="1083089"/>
            <a:ext cx="8025674" cy="5075664"/>
          </a:xfrm>
        </p:spPr>
        <p:txBody>
          <a:bodyPr/>
          <a:lstStyle/>
          <a:p>
            <a:r>
              <a:rPr lang="en-US" dirty="0" smtClean="0"/>
              <a:t>Community or society to which one belongs gives parents vision of their lives’ mission. </a:t>
            </a:r>
          </a:p>
          <a:p>
            <a:r>
              <a:rPr lang="en-US" dirty="0" smtClean="0"/>
              <a:t>How parents care of their children becomes important influence on the kind of person their children will become</a:t>
            </a:r>
          </a:p>
          <a:p>
            <a:r>
              <a:rPr lang="en-US" dirty="0" smtClean="0"/>
              <a:t>Q. </a:t>
            </a:r>
            <a:r>
              <a:rPr lang="en-US" dirty="0"/>
              <a:t>1</a:t>
            </a:r>
            <a:r>
              <a:rPr lang="en-US" dirty="0" smtClean="0"/>
              <a:t> What guides your decision in child upbringing? </a:t>
            </a:r>
          </a:p>
          <a:p>
            <a:r>
              <a:rPr lang="en-US" dirty="0" smtClean="0"/>
              <a:t>Q. 2. How do you view God ? </a:t>
            </a:r>
          </a:p>
          <a:p>
            <a:endParaRPr lang="en-US" dirty="0"/>
          </a:p>
        </p:txBody>
      </p:sp>
    </p:spTree>
    <p:extLst>
      <p:ext uri="{BB962C8B-B14F-4D97-AF65-F5344CB8AC3E}">
        <p14:creationId xmlns:p14="http://schemas.microsoft.com/office/powerpoint/2010/main" val="2435680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141" y="314979"/>
            <a:ext cx="7691719" cy="936174"/>
          </a:xfrm>
        </p:spPr>
        <p:txBody>
          <a:bodyPr/>
          <a:lstStyle/>
          <a:p>
            <a:r>
              <a:rPr lang="en-US" dirty="0" smtClean="0"/>
              <a:t>The kind of parenting </a:t>
            </a:r>
            <a:endParaRPr lang="en-US" dirty="0"/>
          </a:p>
        </p:txBody>
      </p:sp>
      <p:sp>
        <p:nvSpPr>
          <p:cNvPr id="3" name="Content Placeholder 2"/>
          <p:cNvSpPr>
            <a:spLocks noGrp="1"/>
          </p:cNvSpPr>
          <p:nvPr>
            <p:ph idx="1"/>
          </p:nvPr>
        </p:nvSpPr>
        <p:spPr>
          <a:xfrm>
            <a:off x="726141" y="1251153"/>
            <a:ext cx="7691719" cy="5606847"/>
          </a:xfrm>
        </p:spPr>
        <p:txBody>
          <a:bodyPr>
            <a:normAutofit fontScale="92500" lnSpcReduction="10000"/>
          </a:bodyPr>
          <a:lstStyle/>
          <a:p>
            <a:pPr>
              <a:buFont typeface="+mj-lt"/>
              <a:buAutoNum type="arabicPeriod"/>
            </a:pPr>
            <a:r>
              <a:rPr lang="en-US" dirty="0" smtClean="0"/>
              <a:t>A give and take between infant and adult. </a:t>
            </a:r>
            <a:r>
              <a:rPr lang="en-US" dirty="0"/>
              <a:t>O</a:t>
            </a:r>
            <a:r>
              <a:rPr lang="en-US" dirty="0" smtClean="0"/>
              <a:t>ften adults operate as they are solely in charge of relationships; yet the arrival of the child changes parents lives forever.  </a:t>
            </a:r>
          </a:p>
          <a:p>
            <a:pPr>
              <a:buFont typeface="+mj-lt"/>
              <a:buAutoNum type="arabicPeriod"/>
            </a:pPr>
            <a:r>
              <a:rPr lang="en-US" dirty="0" smtClean="0"/>
              <a:t>Enjoyment is mutual. Building this inner self of being cherished is important as it takes root for future development. </a:t>
            </a:r>
          </a:p>
          <a:p>
            <a:pPr>
              <a:buFont typeface="+mj-lt"/>
              <a:buAutoNum type="arabicPeriod"/>
            </a:pPr>
            <a:r>
              <a:rPr lang="en-US" dirty="0" smtClean="0"/>
              <a:t>Excessively responsive parents; getting whatever they want always though fussing. Not a good sign.</a:t>
            </a:r>
          </a:p>
          <a:p>
            <a:pPr>
              <a:buFont typeface="+mj-lt"/>
              <a:buAutoNum type="arabicPeriod"/>
            </a:pPr>
            <a:r>
              <a:rPr lang="en-US" dirty="0" smtClean="0"/>
              <a:t>Training the will: a combination of free choice and self restraint. Erikson believed that children are assisted in accepting restrain when the adults are </a:t>
            </a:r>
            <a:r>
              <a:rPr lang="en-US" dirty="0"/>
              <a:t>guided </a:t>
            </a:r>
            <a:r>
              <a:rPr lang="en-US" dirty="0" smtClean="0"/>
              <a:t>by principles  of law </a:t>
            </a:r>
            <a:r>
              <a:rPr lang="en-US" dirty="0"/>
              <a:t>and </a:t>
            </a:r>
            <a:r>
              <a:rPr lang="en-US" dirty="0" smtClean="0"/>
              <a:t>order. Conscious begins to form. </a:t>
            </a:r>
          </a:p>
          <a:p>
            <a:pPr>
              <a:buFont typeface="+mj-lt"/>
              <a:buAutoNum type="arabicPeriod"/>
            </a:pPr>
            <a:r>
              <a:rPr lang="en-US" dirty="0" smtClean="0"/>
              <a:t>Resilience is a sign of growing awareness of religion and spirituality. </a:t>
            </a:r>
          </a:p>
          <a:p>
            <a:endParaRPr lang="en-US" dirty="0"/>
          </a:p>
        </p:txBody>
      </p:sp>
    </p:spTree>
    <p:extLst>
      <p:ext uri="{BB962C8B-B14F-4D97-AF65-F5344CB8AC3E}">
        <p14:creationId xmlns:p14="http://schemas.microsoft.com/office/powerpoint/2010/main" val="2656753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187" y="314979"/>
            <a:ext cx="8572062" cy="973522"/>
          </a:xfrm>
        </p:spPr>
        <p:txBody>
          <a:bodyPr/>
          <a:lstStyle/>
          <a:p>
            <a:r>
              <a:rPr lang="en-US" dirty="0"/>
              <a:t>The kind </a:t>
            </a:r>
            <a:r>
              <a:rPr lang="en-US" dirty="0" smtClean="0"/>
              <a:t>of parenting recommended in Islam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Imam Ali (as) Anyone who has a child should for his training bring themselves to the level of their childhood</a:t>
            </a:r>
          </a:p>
          <a:p>
            <a:r>
              <a:rPr lang="en-US" dirty="0" smtClean="0"/>
              <a:t>Kiss your child a great deal for every kiss you will be granted a heavenly rank (Imams of </a:t>
            </a:r>
            <a:r>
              <a:rPr lang="en-US" dirty="0" err="1" smtClean="0"/>
              <a:t>Ahlul</a:t>
            </a:r>
            <a:r>
              <a:rPr lang="en-US" dirty="0" smtClean="0"/>
              <a:t> </a:t>
            </a:r>
            <a:r>
              <a:rPr lang="en-US" dirty="0" err="1" smtClean="0"/>
              <a:t>Bayt</a:t>
            </a:r>
            <a:r>
              <a:rPr lang="en-US" dirty="0" smtClean="0"/>
              <a:t>)</a:t>
            </a:r>
          </a:p>
          <a:p>
            <a:r>
              <a:rPr lang="en-US" dirty="0" smtClean="0"/>
              <a:t>Give them honor and respect by greeting them first. Prophet used to do that. Many such examples from the lives of Prophet and our </a:t>
            </a:r>
            <a:r>
              <a:rPr lang="en-US" dirty="0" err="1" smtClean="0"/>
              <a:t>Ahlul</a:t>
            </a:r>
            <a:r>
              <a:rPr lang="en-US" dirty="0" smtClean="0"/>
              <a:t> </a:t>
            </a:r>
            <a:r>
              <a:rPr lang="en-US" dirty="0" err="1" smtClean="0"/>
              <a:t>Bayt</a:t>
            </a:r>
            <a:endParaRPr lang="en-US" dirty="0" smtClean="0"/>
          </a:p>
          <a:p>
            <a:r>
              <a:rPr lang="en-US" dirty="0" smtClean="0"/>
              <a:t>Do not order or forbid your child too much as this emboldens them and leads </a:t>
            </a:r>
            <a:r>
              <a:rPr lang="en-US" dirty="0"/>
              <a:t>to rebellious </a:t>
            </a:r>
            <a:r>
              <a:rPr lang="en-US" dirty="0" smtClean="0"/>
              <a:t>behavior</a:t>
            </a:r>
          </a:p>
          <a:p>
            <a:r>
              <a:rPr lang="en-US" dirty="0" smtClean="0"/>
              <a:t>Education through play; From sub conscious to conscious development </a:t>
            </a:r>
            <a:r>
              <a:rPr lang="en-US" dirty="0"/>
              <a:t>c</a:t>
            </a:r>
            <a:r>
              <a:rPr lang="en-US" dirty="0" smtClean="0"/>
              <a:t>onfirms the stages of development of 0-7 in Islam</a:t>
            </a:r>
            <a:endParaRPr lang="en-US" dirty="0"/>
          </a:p>
        </p:txBody>
      </p:sp>
    </p:spTree>
    <p:extLst>
      <p:ext uri="{BB962C8B-B14F-4D97-AF65-F5344CB8AC3E}">
        <p14:creationId xmlns:p14="http://schemas.microsoft.com/office/powerpoint/2010/main" val="992432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141" y="314979"/>
            <a:ext cx="8163405" cy="1143000"/>
          </a:xfrm>
        </p:spPr>
        <p:txBody>
          <a:bodyPr/>
          <a:lstStyle/>
          <a:p>
            <a:r>
              <a:rPr lang="en-US" dirty="0" smtClean="0"/>
              <a:t>Factors that impact the spirit</a:t>
            </a:r>
            <a:endParaRPr lang="en-US" dirty="0"/>
          </a:p>
        </p:txBody>
      </p:sp>
      <p:sp>
        <p:nvSpPr>
          <p:cNvPr id="3" name="Content Placeholder 2"/>
          <p:cNvSpPr>
            <a:spLocks noGrp="1"/>
          </p:cNvSpPr>
          <p:nvPr>
            <p:ph idx="1"/>
          </p:nvPr>
        </p:nvSpPr>
        <p:spPr/>
        <p:txBody>
          <a:bodyPr/>
          <a:lstStyle/>
          <a:p>
            <a:r>
              <a:rPr lang="en-US" dirty="0" smtClean="0"/>
              <a:t>Parental views</a:t>
            </a:r>
          </a:p>
          <a:p>
            <a:r>
              <a:rPr lang="en-US" dirty="0" smtClean="0"/>
              <a:t>Community and cultural ways</a:t>
            </a:r>
          </a:p>
          <a:p>
            <a:r>
              <a:rPr lang="en-US" dirty="0" smtClean="0"/>
              <a:t>Literacy practices </a:t>
            </a:r>
          </a:p>
          <a:p>
            <a:r>
              <a:rPr lang="en-US" dirty="0" smtClean="0"/>
              <a:t>Social contexts such as school, friends and environment </a:t>
            </a:r>
          </a:p>
          <a:p>
            <a:endParaRPr lang="en-US" dirty="0"/>
          </a:p>
        </p:txBody>
      </p:sp>
    </p:spTree>
    <p:extLst>
      <p:ext uri="{BB962C8B-B14F-4D97-AF65-F5344CB8AC3E}">
        <p14:creationId xmlns:p14="http://schemas.microsoft.com/office/powerpoint/2010/main" val="478671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impact of text in our lives</a:t>
            </a:r>
            <a:endParaRPr lang="en-US" dirty="0"/>
          </a:p>
        </p:txBody>
      </p:sp>
      <p:sp>
        <p:nvSpPr>
          <p:cNvPr id="3" name="Content Placeholder 2"/>
          <p:cNvSpPr>
            <a:spLocks noGrp="1"/>
          </p:cNvSpPr>
          <p:nvPr>
            <p:ph idx="1"/>
          </p:nvPr>
        </p:nvSpPr>
        <p:spPr/>
        <p:txBody>
          <a:bodyPr/>
          <a:lstStyle/>
          <a:p>
            <a:r>
              <a:rPr lang="en-US" dirty="0" smtClean="0"/>
              <a:t>Task: In the pile of books laid out, take an Islamic book and non Islamic book. With a partner evaluate the underlying culture the book is promoting. </a:t>
            </a:r>
          </a:p>
          <a:p>
            <a:r>
              <a:rPr lang="en-US" dirty="0" smtClean="0"/>
              <a:t>Share with larger group. </a:t>
            </a:r>
            <a:endParaRPr lang="en-US" dirty="0"/>
          </a:p>
        </p:txBody>
      </p:sp>
    </p:spTree>
    <p:extLst>
      <p:ext uri="{BB962C8B-B14F-4D97-AF65-F5344CB8AC3E}">
        <p14:creationId xmlns:p14="http://schemas.microsoft.com/office/powerpoint/2010/main" val="1505945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485" y="314979"/>
            <a:ext cx="8100375" cy="1862344"/>
          </a:xfrm>
        </p:spPr>
        <p:txBody>
          <a:bodyPr/>
          <a:lstStyle/>
          <a:p>
            <a:r>
              <a:rPr lang="en-US" dirty="0" smtClean="0"/>
              <a:t>In summary: </a:t>
            </a:r>
            <a:r>
              <a:rPr lang="en-US" dirty="0" err="1" smtClean="0"/>
              <a:t>Dev</a:t>
            </a:r>
            <a:r>
              <a:rPr lang="en-US" dirty="0" smtClean="0"/>
              <a:t> the </a:t>
            </a:r>
            <a:r>
              <a:rPr lang="en-US" dirty="0" smtClean="0"/>
              <a:t>spirit in the early years  </a:t>
            </a:r>
            <a:endParaRPr lang="en-US" dirty="0"/>
          </a:p>
        </p:txBody>
      </p:sp>
      <p:sp>
        <p:nvSpPr>
          <p:cNvPr id="3" name="Content Placeholder 2"/>
          <p:cNvSpPr>
            <a:spLocks noGrp="1"/>
          </p:cNvSpPr>
          <p:nvPr>
            <p:ph idx="1"/>
          </p:nvPr>
        </p:nvSpPr>
        <p:spPr>
          <a:xfrm>
            <a:off x="726141" y="2630932"/>
            <a:ext cx="7691719" cy="3527820"/>
          </a:xfrm>
        </p:spPr>
        <p:txBody>
          <a:bodyPr/>
          <a:lstStyle/>
          <a:p>
            <a:r>
              <a:rPr lang="en-US" dirty="0" smtClean="0"/>
              <a:t>Best approach is through play</a:t>
            </a:r>
            <a:endParaRPr lang="en-US" dirty="0" smtClean="0"/>
          </a:p>
          <a:p>
            <a:r>
              <a:rPr lang="en-US" dirty="0" smtClean="0"/>
              <a:t>Parenting requires patience</a:t>
            </a:r>
          </a:p>
          <a:p>
            <a:r>
              <a:rPr lang="en-US" dirty="0" smtClean="0"/>
              <a:t>Doing it with love and </a:t>
            </a:r>
            <a:r>
              <a:rPr lang="en-US" dirty="0" smtClean="0"/>
              <a:t>care</a:t>
            </a:r>
          </a:p>
          <a:p>
            <a:r>
              <a:rPr lang="en-US" dirty="0" smtClean="0"/>
              <a:t>Having the purpose of life as one’s goal helps in making decisions of nurture</a:t>
            </a:r>
            <a:endParaRPr lang="en-US" dirty="0" smtClean="0"/>
          </a:p>
        </p:txBody>
      </p:sp>
    </p:spTree>
    <p:extLst>
      <p:ext uri="{BB962C8B-B14F-4D97-AF65-F5344CB8AC3E}">
        <p14:creationId xmlns:p14="http://schemas.microsoft.com/office/powerpoint/2010/main" val="1531290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141" y="314979"/>
            <a:ext cx="7691719" cy="880152"/>
          </a:xfrm>
        </p:spPr>
        <p:txBody>
          <a:bodyPr/>
          <a:lstStyle/>
          <a:p>
            <a:r>
              <a:rPr lang="en-US" dirty="0" smtClean="0"/>
              <a:t>Quran Engagement </a:t>
            </a:r>
            <a:endParaRPr lang="en-US" dirty="0"/>
          </a:p>
        </p:txBody>
      </p:sp>
      <p:sp>
        <p:nvSpPr>
          <p:cNvPr id="3" name="Content Placeholder 2"/>
          <p:cNvSpPr>
            <a:spLocks noGrp="1"/>
          </p:cNvSpPr>
          <p:nvPr>
            <p:ph idx="1"/>
          </p:nvPr>
        </p:nvSpPr>
        <p:spPr>
          <a:xfrm>
            <a:off x="726141" y="1344523"/>
            <a:ext cx="7691719" cy="4814229"/>
          </a:xfrm>
        </p:spPr>
        <p:txBody>
          <a:bodyPr/>
          <a:lstStyle/>
          <a:p>
            <a:r>
              <a:rPr lang="en-US" dirty="0" smtClean="0"/>
              <a:t>Q. What level of Quran engagement currently takes place in your home? </a:t>
            </a:r>
          </a:p>
          <a:p>
            <a:r>
              <a:rPr lang="en-US" dirty="0" smtClean="0"/>
              <a:t>Based on the developmental stage of trust </a:t>
            </a:r>
            <a:r>
              <a:rPr lang="en-US" dirty="0" err="1" smtClean="0"/>
              <a:t>vs</a:t>
            </a:r>
            <a:r>
              <a:rPr lang="en-US" dirty="0" smtClean="0"/>
              <a:t> mistrust how can the Quran be used to connect this value? </a:t>
            </a:r>
          </a:p>
          <a:p>
            <a:r>
              <a:rPr lang="en-US" dirty="0" smtClean="0"/>
              <a:t>How does one teach the concept of trust? </a:t>
            </a:r>
          </a:p>
          <a:p>
            <a:r>
              <a:rPr lang="en-US" dirty="0" smtClean="0"/>
              <a:t>ASSIGNMENT/TASK:                                               1. Choose a </a:t>
            </a:r>
            <a:r>
              <a:rPr lang="en-US" dirty="0" err="1" smtClean="0"/>
              <a:t>bk</a:t>
            </a:r>
            <a:r>
              <a:rPr lang="en-US" dirty="0" smtClean="0"/>
              <a:t> from your child’s collection and analyze the message being promoted.                               2. Using an example from a story of the Quran, how can you present the concept of trust to your child? </a:t>
            </a:r>
          </a:p>
          <a:p>
            <a:endParaRPr lang="en-US" dirty="0" smtClean="0"/>
          </a:p>
          <a:p>
            <a:endParaRPr lang="en-US" dirty="0"/>
          </a:p>
        </p:txBody>
      </p:sp>
    </p:spTree>
    <p:extLst>
      <p:ext uri="{BB962C8B-B14F-4D97-AF65-F5344CB8AC3E}">
        <p14:creationId xmlns:p14="http://schemas.microsoft.com/office/powerpoint/2010/main" val="1958734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Font typeface="+mj-lt"/>
              <a:buAutoNum type="arabicPeriod"/>
            </a:pPr>
            <a:r>
              <a:rPr lang="en-US" dirty="0" smtClean="0"/>
              <a:t>From Marriage to Parenthood: The Heavenly Path Compiled by Abbas and </a:t>
            </a:r>
            <a:r>
              <a:rPr lang="en-US" dirty="0" err="1" smtClean="0"/>
              <a:t>Shaheen</a:t>
            </a:r>
            <a:r>
              <a:rPr lang="en-US" dirty="0" smtClean="0"/>
              <a:t> </a:t>
            </a:r>
            <a:r>
              <a:rPr lang="en-US" dirty="0" err="1" smtClean="0"/>
              <a:t>Merali</a:t>
            </a:r>
            <a:r>
              <a:rPr lang="en-US" dirty="0" smtClean="0"/>
              <a:t> </a:t>
            </a:r>
            <a:endParaRPr lang="en-US" dirty="0"/>
          </a:p>
          <a:p>
            <a:pPr>
              <a:buFont typeface="+mj-lt"/>
              <a:buAutoNum type="arabicPeriod"/>
            </a:pPr>
            <a:r>
              <a:rPr lang="en-US" dirty="0"/>
              <a:t>Joining Children on the Spiritual Journey: Nurturing a Life of </a:t>
            </a:r>
            <a:r>
              <a:rPr lang="en-US" dirty="0" smtClean="0"/>
              <a:t>Faith by Catherine </a:t>
            </a:r>
            <a:r>
              <a:rPr lang="en-US" dirty="0" err="1" smtClean="0"/>
              <a:t>Stonehouse</a:t>
            </a:r>
            <a:endParaRPr lang="en-US" dirty="0"/>
          </a:p>
          <a:p>
            <a:pPr>
              <a:buFont typeface="+mj-lt"/>
              <a:buAutoNum type="arabicPeriod"/>
            </a:pPr>
            <a:r>
              <a:rPr lang="en-US" dirty="0"/>
              <a:t>Children's Spirituality: Christian Perspectives, Research, and </a:t>
            </a:r>
            <a:r>
              <a:rPr lang="en-US" dirty="0" smtClean="0"/>
              <a:t>Applications Edited by Donald Ratcliff</a:t>
            </a:r>
            <a:endParaRPr lang="en-US" dirty="0"/>
          </a:p>
          <a:p>
            <a:pPr>
              <a:buFont typeface="+mj-lt"/>
              <a:buAutoNum type="arabicPeriod"/>
            </a:pPr>
            <a:endParaRPr lang="en-US" dirty="0"/>
          </a:p>
        </p:txBody>
      </p:sp>
    </p:spTree>
    <p:extLst>
      <p:ext uri="{BB962C8B-B14F-4D97-AF65-F5344CB8AC3E}">
        <p14:creationId xmlns:p14="http://schemas.microsoft.com/office/powerpoint/2010/main" val="1852327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listening!</a:t>
            </a:r>
            <a:endParaRPr lang="en-US" dirty="0"/>
          </a:p>
        </p:txBody>
      </p:sp>
      <p:pic>
        <p:nvPicPr>
          <p:cNvPr id="6" name="Content Placeholder 5" descr="imgres.jpg"/>
          <p:cNvPicPr>
            <a:picLocks noGrp="1" noChangeAspect="1"/>
          </p:cNvPicPr>
          <p:nvPr>
            <p:ph idx="1"/>
          </p:nvPr>
        </p:nvPicPr>
        <p:blipFill>
          <a:blip r:embed="rId2">
            <a:extLst>
              <a:ext uri="{28A0092B-C50C-407E-A947-70E740481C1C}">
                <a14:useLocalDpi xmlns:a14="http://schemas.microsoft.com/office/drawing/2010/main" val="0"/>
              </a:ext>
            </a:extLst>
          </a:blip>
          <a:srcRect t="20285" b="20285"/>
          <a:stretch>
            <a:fillRect/>
          </a:stretch>
        </p:blipFill>
        <p:spPr/>
      </p:pic>
    </p:spTree>
    <p:extLst>
      <p:ext uri="{BB962C8B-B14F-4D97-AF65-F5344CB8AC3E}">
        <p14:creationId xmlns:p14="http://schemas.microsoft.com/office/powerpoint/2010/main" val="1714178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726141" y="1269826"/>
            <a:ext cx="7691719" cy="5415439"/>
          </a:xfrm>
        </p:spPr>
        <p:txBody>
          <a:bodyPr>
            <a:normAutofit/>
          </a:bodyPr>
          <a:lstStyle/>
          <a:p>
            <a:r>
              <a:rPr lang="en-US" dirty="0" smtClean="0"/>
              <a:t>Icebreaker </a:t>
            </a:r>
          </a:p>
          <a:p>
            <a:r>
              <a:rPr lang="en-US" dirty="0" smtClean="0"/>
              <a:t>Defining the Spirit </a:t>
            </a:r>
          </a:p>
          <a:p>
            <a:r>
              <a:rPr lang="en-US" dirty="0" smtClean="0"/>
              <a:t>Understanding the dynamics of developing the spirit</a:t>
            </a:r>
          </a:p>
          <a:p>
            <a:r>
              <a:rPr lang="en-US" dirty="0" smtClean="0"/>
              <a:t>Stages of Development </a:t>
            </a:r>
          </a:p>
          <a:p>
            <a:r>
              <a:rPr lang="en-US" dirty="0" smtClean="0"/>
              <a:t>Reading the text </a:t>
            </a:r>
          </a:p>
          <a:p>
            <a:r>
              <a:rPr lang="en-US" dirty="0" smtClean="0"/>
              <a:t>Quran: Transposing the above research with </a:t>
            </a:r>
            <a:r>
              <a:rPr lang="en-US" dirty="0" err="1" smtClean="0"/>
              <a:t>Quranic</a:t>
            </a:r>
            <a:r>
              <a:rPr lang="en-US" dirty="0" smtClean="0"/>
              <a:t> stories to nourish the spirit.</a:t>
            </a:r>
          </a:p>
          <a:p>
            <a:r>
              <a:rPr lang="en-US" dirty="0" smtClean="0"/>
              <a:t>Exit Slip</a:t>
            </a:r>
          </a:p>
          <a:p>
            <a:endParaRPr lang="en-US" dirty="0" smtClean="0"/>
          </a:p>
          <a:p>
            <a:pPr marL="0" indent="0">
              <a:buNone/>
            </a:pPr>
            <a:endParaRPr lang="en-US" dirty="0" smtClean="0"/>
          </a:p>
          <a:p>
            <a:pPr marL="0" indent="0">
              <a:buNone/>
            </a:pPr>
            <a:endParaRPr lang="en-US" dirty="0"/>
          </a:p>
        </p:txBody>
      </p:sp>
      <p:pic>
        <p:nvPicPr>
          <p:cNvPr id="5" name="Picture 4" descr="e62f124505704a438059e2fe12e2150f.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1607" y="112042"/>
            <a:ext cx="2997200" cy="2464960"/>
          </a:xfrm>
          <a:prstGeom prst="rect">
            <a:avLst/>
          </a:prstGeom>
        </p:spPr>
      </p:pic>
    </p:spTree>
    <p:extLst>
      <p:ext uri="{BB962C8B-B14F-4D97-AF65-F5344CB8AC3E}">
        <p14:creationId xmlns:p14="http://schemas.microsoft.com/office/powerpoint/2010/main" val="4249869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Nurturing the Spirit</a:t>
            </a:r>
            <a:endParaRPr lang="en-US" dirty="0"/>
          </a:p>
        </p:txBody>
      </p:sp>
      <p:sp>
        <p:nvSpPr>
          <p:cNvPr id="3" name="Content Placeholder 2"/>
          <p:cNvSpPr>
            <a:spLocks noGrp="1"/>
          </p:cNvSpPr>
          <p:nvPr>
            <p:ph idx="1"/>
          </p:nvPr>
        </p:nvSpPr>
        <p:spPr>
          <a:xfrm>
            <a:off x="317485" y="1457979"/>
            <a:ext cx="8534710" cy="5003200"/>
          </a:xfrm>
        </p:spPr>
        <p:txBody>
          <a:bodyPr/>
          <a:lstStyle/>
          <a:p>
            <a:r>
              <a:rPr lang="en-US" dirty="0"/>
              <a:t>Thesaurus </a:t>
            </a:r>
            <a:r>
              <a:rPr lang="en-US" dirty="0" smtClean="0"/>
              <a:t>Definition of the Spirit: Devotion</a:t>
            </a:r>
            <a:r>
              <a:rPr lang="en-US" dirty="0"/>
              <a:t>,</a:t>
            </a:r>
            <a:r>
              <a:rPr lang="en-US" dirty="0" smtClean="0"/>
              <a:t> holiness, saintliness, sanctity</a:t>
            </a:r>
          </a:p>
          <a:p>
            <a:r>
              <a:rPr lang="en-US" dirty="0" smtClean="0"/>
              <a:t>Rebecca Nye, a leading scholar on  children's spirituality has coined the term  ‘relational consciousness’ to describe spirituality. </a:t>
            </a:r>
          </a:p>
          <a:p>
            <a:r>
              <a:rPr lang="en-US" dirty="0" smtClean="0"/>
              <a:t>As caregivers it is possible to facilitate spiritual growth when one is able to understand the process of spiritual formation. </a:t>
            </a:r>
          </a:p>
          <a:p>
            <a:r>
              <a:rPr lang="en-US" dirty="0" smtClean="0"/>
              <a:t>Spirit has to do with the works of within and understanding how the inner works will help us know better how to relater to them and what to provide for them.</a:t>
            </a:r>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717136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141" y="314979"/>
            <a:ext cx="7691719" cy="749436"/>
          </a:xfrm>
        </p:spPr>
        <p:txBody>
          <a:bodyPr/>
          <a:lstStyle/>
          <a:p>
            <a:r>
              <a:rPr lang="en-US" dirty="0" smtClean="0"/>
              <a:t>Developmental Stages </a:t>
            </a:r>
            <a:endParaRPr lang="en-US" dirty="0"/>
          </a:p>
        </p:txBody>
      </p:sp>
      <p:sp>
        <p:nvSpPr>
          <p:cNvPr id="3" name="Content Placeholder 2"/>
          <p:cNvSpPr>
            <a:spLocks noGrp="1"/>
          </p:cNvSpPr>
          <p:nvPr>
            <p:ph idx="1"/>
          </p:nvPr>
        </p:nvSpPr>
        <p:spPr>
          <a:xfrm>
            <a:off x="726141" y="1064415"/>
            <a:ext cx="7691719" cy="5620852"/>
          </a:xfrm>
        </p:spPr>
        <p:txBody>
          <a:bodyPr>
            <a:normAutofit fontScale="92500" lnSpcReduction="10000"/>
          </a:bodyPr>
          <a:lstStyle/>
          <a:p>
            <a:r>
              <a:rPr lang="en-US" dirty="0" smtClean="0"/>
              <a:t>Erik Erikson: Theory of Psychosocial Development  Years of experience using play therapy; Talks of id; ego and super ego. </a:t>
            </a:r>
          </a:p>
          <a:p>
            <a:r>
              <a:rPr lang="en-US" dirty="0" smtClean="0"/>
              <a:t>Sigmund Freud identifies these as human </a:t>
            </a:r>
            <a:r>
              <a:rPr lang="en-US" dirty="0" smtClean="0"/>
              <a:t>personality and describes as: </a:t>
            </a:r>
            <a:endParaRPr lang="en-US" dirty="0"/>
          </a:p>
          <a:p>
            <a:r>
              <a:rPr lang="en-US" dirty="0" smtClean="0"/>
              <a:t>Id: irrationality impulsive and selfish part, seeking immediate pleasure </a:t>
            </a:r>
          </a:p>
          <a:p>
            <a:r>
              <a:rPr lang="en-US" dirty="0" smtClean="0"/>
              <a:t>Ego: Rational side of a person; which begins to develop as an infant becomes able to use cognitive functions such as perception, learning and problem solving</a:t>
            </a:r>
          </a:p>
          <a:p>
            <a:r>
              <a:rPr lang="en-US" dirty="0" smtClean="0"/>
              <a:t>Super ego: often called conscious: children taking in as their own the moral values and standards of their parents. It is like the voice of the parent in the child.  </a:t>
            </a:r>
          </a:p>
          <a:p>
            <a:endParaRPr lang="en-US" dirty="0" smtClean="0"/>
          </a:p>
          <a:p>
            <a:endParaRPr lang="en-US" dirty="0" smtClean="0"/>
          </a:p>
        </p:txBody>
      </p:sp>
    </p:spTree>
    <p:extLst>
      <p:ext uri="{BB962C8B-B14F-4D97-AF65-F5344CB8AC3E}">
        <p14:creationId xmlns:p14="http://schemas.microsoft.com/office/powerpoint/2010/main" val="4276072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307" y="333651"/>
            <a:ext cx="8772693" cy="842805"/>
          </a:xfrm>
        </p:spPr>
        <p:txBody>
          <a:bodyPr/>
          <a:lstStyle/>
          <a:p>
            <a:r>
              <a:rPr lang="en-US" dirty="0" smtClean="0"/>
              <a:t>Difference of Opinion</a:t>
            </a:r>
            <a:endParaRPr lang="en-US" dirty="0"/>
          </a:p>
        </p:txBody>
      </p:sp>
      <p:sp>
        <p:nvSpPr>
          <p:cNvPr id="3" name="Content Placeholder 2"/>
          <p:cNvSpPr>
            <a:spLocks noGrp="1"/>
          </p:cNvSpPr>
          <p:nvPr>
            <p:ph idx="1"/>
          </p:nvPr>
        </p:nvSpPr>
        <p:spPr>
          <a:xfrm>
            <a:off x="726141" y="1325849"/>
            <a:ext cx="7691719" cy="4832903"/>
          </a:xfrm>
        </p:spPr>
        <p:txBody>
          <a:bodyPr/>
          <a:lstStyle/>
          <a:p>
            <a:r>
              <a:rPr lang="en-US" dirty="0" smtClean="0"/>
              <a:t>Erikson works rooted in Psychoanalysis differs from Freud’s view</a:t>
            </a:r>
          </a:p>
          <a:p>
            <a:r>
              <a:rPr lang="en-US" dirty="0" smtClean="0"/>
              <a:t>Erikson places </a:t>
            </a:r>
            <a:r>
              <a:rPr lang="en-US" dirty="0" smtClean="0"/>
              <a:t>more emphasis on impact of social influence as the driving force in development</a:t>
            </a:r>
          </a:p>
          <a:p>
            <a:r>
              <a:rPr lang="en-US" dirty="0" smtClean="0"/>
              <a:t>He believes that rational </a:t>
            </a:r>
            <a:r>
              <a:rPr lang="en-US" dirty="0" smtClean="0"/>
              <a:t>ego more central </a:t>
            </a:r>
            <a:r>
              <a:rPr lang="en-US" dirty="0" smtClean="0"/>
              <a:t>than irrational </a:t>
            </a:r>
            <a:r>
              <a:rPr lang="en-US" dirty="0" smtClean="0"/>
              <a:t>id</a:t>
            </a:r>
          </a:p>
          <a:p>
            <a:r>
              <a:rPr lang="en-US" dirty="0" smtClean="0"/>
              <a:t>The potential </a:t>
            </a:r>
            <a:r>
              <a:rPr lang="en-US" dirty="0" smtClean="0"/>
              <a:t>of development </a:t>
            </a:r>
            <a:r>
              <a:rPr lang="en-US" dirty="0" smtClean="0"/>
              <a:t>is across a </a:t>
            </a:r>
            <a:r>
              <a:rPr lang="en-US" dirty="0" smtClean="0"/>
              <a:t>life span rather than looking at childhood </a:t>
            </a:r>
            <a:r>
              <a:rPr lang="en-US" dirty="0" smtClean="0"/>
              <a:t>– as described by some of the </a:t>
            </a:r>
            <a:r>
              <a:rPr lang="en-US" dirty="0" smtClean="0"/>
              <a:t>lasting impact of childhood traumas.  </a:t>
            </a:r>
            <a:endParaRPr lang="en-US" dirty="0"/>
          </a:p>
        </p:txBody>
      </p:sp>
    </p:spTree>
    <p:extLst>
      <p:ext uri="{BB962C8B-B14F-4D97-AF65-F5344CB8AC3E}">
        <p14:creationId xmlns:p14="http://schemas.microsoft.com/office/powerpoint/2010/main" val="3122514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Islam’s view</a:t>
            </a:r>
            <a:endParaRPr lang="en-US" dirty="0"/>
          </a:p>
        </p:txBody>
      </p:sp>
      <p:sp>
        <p:nvSpPr>
          <p:cNvPr id="3" name="Content Placeholder 2"/>
          <p:cNvSpPr>
            <a:spLocks noGrp="1"/>
          </p:cNvSpPr>
          <p:nvPr>
            <p:ph idx="1"/>
          </p:nvPr>
        </p:nvSpPr>
        <p:spPr/>
        <p:txBody>
          <a:bodyPr>
            <a:normAutofit fontScale="85000" lnSpcReduction="20000"/>
          </a:bodyPr>
          <a:lstStyle/>
          <a:p>
            <a:r>
              <a:rPr lang="en-US" sz="3300" dirty="0" smtClean="0"/>
              <a:t>The Holy Prophet (saw):  </a:t>
            </a:r>
            <a:r>
              <a:rPr lang="en-US" sz="3300" dirty="0"/>
              <a:t>Every newborn is born upon the origination (</a:t>
            </a:r>
            <a:r>
              <a:rPr lang="en-US" sz="3300" dirty="0" err="1"/>
              <a:t>fitra</a:t>
            </a:r>
            <a:r>
              <a:rPr lang="en-US" sz="3300" dirty="0"/>
              <a:t>) of Allah, meaning [born] with inner knowledge that affirms that Allah is his </a:t>
            </a:r>
            <a:r>
              <a:rPr lang="en-US" sz="3300" dirty="0" smtClean="0"/>
              <a:t>Creator.</a:t>
            </a:r>
          </a:p>
          <a:p>
            <a:r>
              <a:rPr lang="en-US" sz="3300" dirty="0" smtClean="0"/>
              <a:t>The Quran describes the conscious </a:t>
            </a:r>
          </a:p>
          <a:p>
            <a:r>
              <a:rPr lang="en-US" sz="3300" dirty="0" smtClean="0"/>
              <a:t>[12</a:t>
            </a:r>
            <a:r>
              <a:rPr lang="en-US" sz="3300" dirty="0"/>
              <a:t>:53</a:t>
            </a:r>
            <a:r>
              <a:rPr lang="en-US" sz="3300" dirty="0" smtClean="0"/>
              <a:t>]   </a:t>
            </a:r>
            <a:r>
              <a:rPr lang="en-US" sz="3300" i="1" dirty="0" smtClean="0"/>
              <a:t>Indeed </a:t>
            </a:r>
            <a:r>
              <a:rPr lang="en-US" sz="3300" i="1" dirty="0"/>
              <a:t>the </a:t>
            </a:r>
            <a:r>
              <a:rPr lang="en-US" sz="3300" i="1" dirty="0" err="1"/>
              <a:t>naf</a:t>
            </a:r>
            <a:r>
              <a:rPr lang="en-US" sz="3400" i="1" dirty="0" err="1"/>
              <a:t>s</a:t>
            </a:r>
            <a:r>
              <a:rPr lang="en-US" sz="3400" i="1" dirty="0"/>
              <a:t> that overwhelmingly commands a person to do sin.</a:t>
            </a:r>
            <a:r>
              <a:rPr lang="en-US" sz="3400" dirty="0"/>
              <a:t>[12:53</a:t>
            </a:r>
            <a:r>
              <a:rPr lang="en-US" sz="3400" dirty="0" smtClean="0"/>
              <a:t>]</a:t>
            </a:r>
            <a:endParaRPr lang="en-US" sz="3400" dirty="0"/>
          </a:p>
          <a:p>
            <a:r>
              <a:rPr lang="en-US" sz="3400" i="1" dirty="0"/>
              <a:t>[75:</a:t>
            </a:r>
            <a:r>
              <a:rPr lang="en-US" sz="3400" i="1" dirty="0" smtClean="0"/>
              <a:t>2]  </a:t>
            </a:r>
            <a:r>
              <a:rPr lang="en-US" sz="3400" i="1" dirty="0" err="1"/>
              <a:t>Lawwam</a:t>
            </a:r>
            <a:r>
              <a:rPr lang="en-US" sz="3400" dirty="0"/>
              <a:t> here means to self incriminate, to self reproach, to have blame, to do </a:t>
            </a:r>
            <a:r>
              <a:rPr lang="en-US" sz="3400" i="1" dirty="0" err="1"/>
              <a:t>mulamat</a:t>
            </a:r>
            <a:r>
              <a:rPr lang="en-US" sz="3400" i="1" dirty="0"/>
              <a:t> of </a:t>
            </a:r>
            <a:r>
              <a:rPr lang="en-US" sz="3400" dirty="0"/>
              <a:t>oneself.</a:t>
            </a:r>
          </a:p>
          <a:p>
            <a:pPr marL="0" indent="0">
              <a:buNone/>
            </a:pPr>
            <a:endParaRPr lang="en-US" dirty="0"/>
          </a:p>
          <a:p>
            <a:endParaRPr lang="en-US" dirty="0"/>
          </a:p>
        </p:txBody>
      </p:sp>
    </p:spTree>
    <p:extLst>
      <p:ext uri="{BB962C8B-B14F-4D97-AF65-F5344CB8AC3E}">
        <p14:creationId xmlns:p14="http://schemas.microsoft.com/office/powerpoint/2010/main" val="466975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Development </a:t>
            </a:r>
            <a:endParaRPr lang="en-US" dirty="0"/>
          </a:p>
        </p:txBody>
      </p:sp>
      <p:sp>
        <p:nvSpPr>
          <p:cNvPr id="3" name="Content Placeholder 2"/>
          <p:cNvSpPr>
            <a:spLocks noGrp="1"/>
          </p:cNvSpPr>
          <p:nvPr>
            <p:ph idx="1"/>
          </p:nvPr>
        </p:nvSpPr>
        <p:spPr>
          <a:xfrm>
            <a:off x="726141" y="1457979"/>
            <a:ext cx="7691719" cy="5208613"/>
          </a:xfrm>
        </p:spPr>
        <p:txBody>
          <a:bodyPr>
            <a:normAutofit fontScale="92500" lnSpcReduction="20000"/>
          </a:bodyPr>
          <a:lstStyle/>
          <a:p>
            <a:r>
              <a:rPr lang="en-US" dirty="0" smtClean="0"/>
              <a:t>What accounts for the outcome of holistic development?</a:t>
            </a:r>
          </a:p>
          <a:p>
            <a:r>
              <a:rPr lang="en-US" dirty="0" smtClean="0"/>
              <a:t>Human development – </a:t>
            </a:r>
            <a:r>
              <a:rPr lang="en-US" dirty="0" smtClean="0"/>
              <a:t>is the process </a:t>
            </a:r>
            <a:r>
              <a:rPr lang="en-US" dirty="0" smtClean="0"/>
              <a:t>of physical body</a:t>
            </a:r>
          </a:p>
          <a:p>
            <a:r>
              <a:rPr lang="en-US" dirty="0" smtClean="0"/>
              <a:t>Ego </a:t>
            </a:r>
            <a:r>
              <a:rPr lang="en-US" dirty="0" smtClean="0"/>
              <a:t>development or the spirit </a:t>
            </a:r>
            <a:r>
              <a:rPr lang="en-US" dirty="0" smtClean="0"/>
              <a:t>is the interaction with social context.</a:t>
            </a:r>
          </a:p>
          <a:p>
            <a:r>
              <a:rPr lang="en-US" dirty="0" smtClean="0"/>
              <a:t>None of the </a:t>
            </a:r>
            <a:r>
              <a:rPr lang="en-US" dirty="0" smtClean="0"/>
              <a:t>above development </a:t>
            </a:r>
            <a:r>
              <a:rPr lang="en-US" dirty="0" smtClean="0"/>
              <a:t>can be comprehended in isolation from the other. It is the interplay of biology, psychology and the social that causes development and accounts for the outcome. </a:t>
            </a:r>
          </a:p>
          <a:p>
            <a:r>
              <a:rPr lang="en-US" dirty="0"/>
              <a:t>B</a:t>
            </a:r>
            <a:r>
              <a:rPr lang="en-US" dirty="0" smtClean="0"/>
              <a:t>odily pleasures impact the </a:t>
            </a:r>
            <a:r>
              <a:rPr lang="en-US" dirty="0" err="1" smtClean="0"/>
              <a:t>dev</a:t>
            </a:r>
            <a:r>
              <a:rPr lang="en-US" dirty="0" smtClean="0"/>
              <a:t> of the ego and psychological anxiety causes tension in the body and may result in pain &amp; illness. Individual cannot be fully understood without looking at the social setting of family, friends and communities in which they develop. </a:t>
            </a:r>
          </a:p>
        </p:txBody>
      </p:sp>
    </p:spTree>
    <p:extLst>
      <p:ext uri="{BB962C8B-B14F-4D97-AF65-F5344CB8AC3E}">
        <p14:creationId xmlns:p14="http://schemas.microsoft.com/office/powerpoint/2010/main" val="3733402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Psychosocial Stages of Development </a:t>
            </a:r>
            <a:endParaRPr lang="en-US" sz="4000" dirty="0"/>
          </a:p>
        </p:txBody>
      </p:sp>
      <p:sp>
        <p:nvSpPr>
          <p:cNvPr id="4" name="Content Placeholder 3"/>
          <p:cNvSpPr>
            <a:spLocks noGrp="1"/>
          </p:cNvSpPr>
          <p:nvPr>
            <p:ph sz="half" idx="1"/>
          </p:nvPr>
        </p:nvSpPr>
        <p:spPr>
          <a:xfrm>
            <a:off x="723900" y="1586753"/>
            <a:ext cx="3924300" cy="4583860"/>
          </a:xfrm>
        </p:spPr>
        <p:txBody>
          <a:bodyPr>
            <a:normAutofit fontScale="77500" lnSpcReduction="20000"/>
          </a:bodyPr>
          <a:lstStyle/>
          <a:p>
            <a:r>
              <a:rPr lang="en-US" dirty="0"/>
              <a:t>Stage </a:t>
            </a:r>
          </a:p>
          <a:p>
            <a:pPr marL="514350" indent="-514350">
              <a:buFont typeface="+mj-lt"/>
              <a:buAutoNum type="arabicPeriod"/>
            </a:pPr>
            <a:r>
              <a:rPr lang="en-US" dirty="0"/>
              <a:t>Trust </a:t>
            </a:r>
            <a:r>
              <a:rPr lang="en-US" dirty="0" err="1"/>
              <a:t>vs</a:t>
            </a:r>
            <a:r>
              <a:rPr lang="en-US" dirty="0"/>
              <a:t> mistrust</a:t>
            </a:r>
          </a:p>
          <a:p>
            <a:pPr marL="514350" indent="-514350">
              <a:buFont typeface="+mj-lt"/>
              <a:buAutoNum type="arabicPeriod"/>
            </a:pPr>
            <a:r>
              <a:rPr lang="en-US" dirty="0"/>
              <a:t>Autonomy </a:t>
            </a:r>
            <a:r>
              <a:rPr lang="en-US" dirty="0" err="1"/>
              <a:t>vs</a:t>
            </a:r>
            <a:r>
              <a:rPr lang="en-US" dirty="0"/>
              <a:t> Shame</a:t>
            </a:r>
            <a:r>
              <a:rPr lang="en-US" dirty="0" smtClean="0"/>
              <a:t>/Doubt</a:t>
            </a:r>
          </a:p>
          <a:p>
            <a:pPr marL="514350" indent="-514350">
              <a:buFont typeface="+mj-lt"/>
              <a:buAutoNum type="arabicPeriod"/>
            </a:pPr>
            <a:r>
              <a:rPr lang="en-US" dirty="0" smtClean="0"/>
              <a:t>Initiative </a:t>
            </a:r>
            <a:r>
              <a:rPr lang="en-US" dirty="0" err="1"/>
              <a:t>vs</a:t>
            </a:r>
            <a:r>
              <a:rPr lang="en-US" dirty="0"/>
              <a:t> guilt</a:t>
            </a:r>
          </a:p>
          <a:p>
            <a:pPr marL="514350" indent="-514350">
              <a:buFont typeface="+mj-lt"/>
              <a:buAutoNum type="arabicPeriod"/>
            </a:pPr>
            <a:r>
              <a:rPr lang="en-US" dirty="0"/>
              <a:t>Industry </a:t>
            </a:r>
            <a:r>
              <a:rPr lang="en-US" dirty="0" err="1"/>
              <a:t>vs</a:t>
            </a:r>
            <a:r>
              <a:rPr lang="en-US" dirty="0"/>
              <a:t> inferiority</a:t>
            </a:r>
          </a:p>
          <a:p>
            <a:endParaRPr lang="en-US" dirty="0" smtClean="0"/>
          </a:p>
          <a:p>
            <a:r>
              <a:rPr lang="en-US" dirty="0" smtClean="0"/>
              <a:t>Note: Stages not static; conflicts and crisis imposed on stages </a:t>
            </a:r>
            <a:r>
              <a:rPr lang="en-US" dirty="0" smtClean="0"/>
              <a:t> </a:t>
            </a:r>
            <a:r>
              <a:rPr lang="en-US" dirty="0" smtClean="0"/>
              <a:t>impact </a:t>
            </a:r>
            <a:r>
              <a:rPr lang="en-US" dirty="0" smtClean="0"/>
              <a:t>development; It all a </a:t>
            </a:r>
            <a:r>
              <a:rPr lang="en-US" dirty="0" smtClean="0"/>
              <a:t>learning curve</a:t>
            </a:r>
            <a:endParaRPr lang="en-US" dirty="0"/>
          </a:p>
          <a:p>
            <a:endParaRPr lang="en-US" dirty="0"/>
          </a:p>
        </p:txBody>
      </p:sp>
      <p:sp>
        <p:nvSpPr>
          <p:cNvPr id="5" name="Content Placeholder 4"/>
          <p:cNvSpPr>
            <a:spLocks noGrp="1"/>
          </p:cNvSpPr>
          <p:nvPr>
            <p:ph sz="half" idx="2"/>
          </p:nvPr>
        </p:nvSpPr>
        <p:spPr/>
        <p:txBody>
          <a:bodyPr>
            <a:normAutofit fontScale="77500" lnSpcReduction="20000"/>
          </a:bodyPr>
          <a:lstStyle/>
          <a:p>
            <a:r>
              <a:rPr lang="en-US" dirty="0"/>
              <a:t>Age Range </a:t>
            </a:r>
          </a:p>
          <a:p>
            <a:pPr marL="514350" indent="-514350">
              <a:buFont typeface="+mj-lt"/>
              <a:buAutoNum type="arabicPeriod"/>
            </a:pPr>
            <a:r>
              <a:rPr lang="en-US" dirty="0"/>
              <a:t>Birth to 1 </a:t>
            </a:r>
            <a:r>
              <a:rPr lang="en-US" dirty="0" err="1"/>
              <a:t>yr</a:t>
            </a:r>
            <a:endParaRPr lang="en-US" dirty="0"/>
          </a:p>
          <a:p>
            <a:pPr marL="514350" indent="-514350">
              <a:buFont typeface="+mj-lt"/>
              <a:buAutoNum type="arabicPeriod"/>
            </a:pPr>
            <a:r>
              <a:rPr lang="en-US" dirty="0"/>
              <a:t>1 to 3 </a:t>
            </a:r>
            <a:r>
              <a:rPr lang="en-US" dirty="0" err="1" smtClean="0"/>
              <a:t>yrs</a:t>
            </a:r>
            <a:endParaRPr lang="en-US" dirty="0" smtClean="0"/>
          </a:p>
          <a:p>
            <a:pPr marL="514350" indent="-514350">
              <a:buFont typeface="+mj-lt"/>
              <a:buAutoNum type="arabicPeriod"/>
            </a:pPr>
            <a:r>
              <a:rPr lang="en-US" dirty="0" smtClean="0"/>
              <a:t>3 </a:t>
            </a:r>
            <a:r>
              <a:rPr lang="en-US" dirty="0"/>
              <a:t>to 6 </a:t>
            </a:r>
            <a:r>
              <a:rPr lang="en-US" dirty="0" err="1" smtClean="0"/>
              <a:t>yrs</a:t>
            </a:r>
            <a:endParaRPr lang="en-US" dirty="0"/>
          </a:p>
          <a:p>
            <a:pPr marL="0" indent="0">
              <a:buNone/>
            </a:pPr>
            <a:r>
              <a:rPr lang="en-US" dirty="0"/>
              <a:t>4. 6 to 12 </a:t>
            </a:r>
            <a:r>
              <a:rPr lang="en-US" dirty="0" err="1"/>
              <a:t>yrs</a:t>
            </a:r>
            <a:endParaRPr lang="en-US" dirty="0"/>
          </a:p>
          <a:p>
            <a:endParaRPr lang="en-US" dirty="0" smtClean="0"/>
          </a:p>
        </p:txBody>
      </p:sp>
    </p:spTree>
    <p:extLst>
      <p:ext uri="{BB962C8B-B14F-4D97-AF65-F5344CB8AC3E}">
        <p14:creationId xmlns:p14="http://schemas.microsoft.com/office/powerpoint/2010/main" val="3669241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Stage 1: Trust </a:t>
            </a:r>
            <a:r>
              <a:rPr lang="en-US" dirty="0" err="1" smtClean="0"/>
              <a:t>vs</a:t>
            </a:r>
            <a:r>
              <a:rPr lang="en-US" dirty="0" smtClean="0"/>
              <a:t> Mistrust </a:t>
            </a:r>
            <a:endParaRPr lang="en-US" dirty="0"/>
          </a:p>
        </p:txBody>
      </p:sp>
      <p:sp>
        <p:nvSpPr>
          <p:cNvPr id="6" name="Content Placeholder 5"/>
          <p:cNvSpPr>
            <a:spLocks noGrp="1"/>
          </p:cNvSpPr>
          <p:nvPr>
            <p:ph idx="1"/>
          </p:nvPr>
        </p:nvSpPr>
        <p:spPr>
          <a:xfrm>
            <a:off x="522915" y="1457979"/>
            <a:ext cx="7894946" cy="4700773"/>
          </a:xfrm>
        </p:spPr>
        <p:txBody>
          <a:bodyPr>
            <a:normAutofit fontScale="92500" lnSpcReduction="10000"/>
          </a:bodyPr>
          <a:lstStyle/>
          <a:p>
            <a:r>
              <a:rPr lang="en-US" dirty="0" smtClean="0"/>
              <a:t>Amount of trust depends on quality of relationship with mothers</a:t>
            </a:r>
          </a:p>
          <a:p>
            <a:r>
              <a:rPr lang="en-US" dirty="0" smtClean="0"/>
              <a:t>When mothers combine sensitive care and firm sense of trustworthiness of their culture’s </a:t>
            </a:r>
            <a:r>
              <a:rPr lang="en-US" dirty="0" smtClean="0"/>
              <a:t>life, they raise strong confident children</a:t>
            </a:r>
            <a:endParaRPr lang="en-US" dirty="0" smtClean="0"/>
          </a:p>
          <a:p>
            <a:r>
              <a:rPr lang="en-US" dirty="0" smtClean="0"/>
              <a:t>Parents: Q. Is there a purpose of life? Do they have place in larger community that helps them develop values/goals that makes sense out of the pieces of life?</a:t>
            </a:r>
          </a:p>
          <a:p>
            <a:r>
              <a:rPr lang="en-US" dirty="0" smtClean="0"/>
              <a:t>When meaningfulness give parents </a:t>
            </a:r>
            <a:r>
              <a:rPr lang="en-US" dirty="0" smtClean="0"/>
              <a:t>confidence in their lives, </a:t>
            </a:r>
            <a:r>
              <a:rPr lang="en-US" dirty="0" smtClean="0"/>
              <a:t>babies can sense the trust. When parents see the the loving nurture of their baby as the major part of their life purpose, baby feels cherished.</a:t>
            </a:r>
            <a:endParaRPr lang="en-US" dirty="0"/>
          </a:p>
        </p:txBody>
      </p:sp>
    </p:spTree>
    <p:extLst>
      <p:ext uri="{BB962C8B-B14F-4D97-AF65-F5344CB8AC3E}">
        <p14:creationId xmlns:p14="http://schemas.microsoft.com/office/powerpoint/2010/main" val="3103389676"/>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Ventur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Venture">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Venture">
      <a:fillStyleLst>
        <a:solidFill>
          <a:schemeClr val="phClr"/>
        </a:solidFill>
        <a:blipFill rotWithShape="1">
          <a:blip xmlns:r="http://schemas.openxmlformats.org/officeDocument/2006/relationships" r:embed="rId1">
            <a:duotone>
              <a:schemeClr val="phClr">
                <a:shade val="30000"/>
                <a:alpha val="50000"/>
                <a:satMod val="150000"/>
              </a:schemeClr>
              <a:schemeClr val="phClr">
                <a:tint val="50000"/>
                <a:alpha val="10000"/>
                <a:satMod val="150000"/>
              </a:schemeClr>
            </a:duotone>
          </a:blip>
          <a:stretch/>
        </a:blipFill>
        <a:blipFill rotWithShape="1">
          <a:blip xmlns:r="http://schemas.openxmlformats.org/officeDocument/2006/relationships" r:embed="rId2">
            <a:duotone>
              <a:schemeClr val="phClr">
                <a:shade val="30000"/>
                <a:alpha val="50000"/>
                <a:satMod val="150000"/>
              </a:schemeClr>
              <a:schemeClr val="phClr">
                <a:tint val="50000"/>
                <a:alpha val="10000"/>
                <a:satMod val="150000"/>
              </a:schemeClr>
            </a:duotone>
          </a:blip>
          <a:stretch/>
        </a:blip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innerShdw blurRad="76200" dist="25400" dir="13500000">
              <a:srgbClr val="4B4B4B">
                <a:alpha val="75000"/>
              </a:srgbClr>
            </a:innerShdw>
          </a:effectLst>
        </a:effectStyle>
      </a:effectStyleLst>
      <a:bgFillStyleLst>
        <a:solidFill>
          <a:schemeClr val="phClr"/>
        </a:solidFill>
        <a:blipFill rotWithShape="1">
          <a:blip xmlns:r="http://schemas.openxmlformats.org/officeDocument/2006/relationships" r:embed="rId3">
            <a:duotone>
              <a:schemeClr val="phClr">
                <a:shade val="10000"/>
                <a:alpha val="30000"/>
                <a:satMod val="60000"/>
              </a:schemeClr>
              <a:schemeClr val="phClr">
                <a:tint val="20000"/>
                <a:alpha val="5000"/>
                <a:satMod val="300000"/>
              </a:schemeClr>
            </a:duotone>
          </a:blip>
          <a:stretch/>
        </a:blipFill>
        <a:blipFill rotWithShape="1">
          <a:blip xmlns:r="http://schemas.openxmlformats.org/officeDocument/2006/relationships" r:embed="rId4">
            <a:duotone>
              <a:schemeClr val="phClr">
                <a:shade val="30000"/>
                <a:alpha val="50000"/>
                <a:satMod val="150000"/>
              </a:schemeClr>
              <a:schemeClr val="phClr">
                <a:tint val="50000"/>
                <a:alpha val="1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Venture.thmx</Template>
  <TotalTime>710</TotalTime>
  <Words>1197</Words>
  <Application>Microsoft Macintosh PowerPoint</Application>
  <PresentationFormat>On-screen Show (4:3)</PresentationFormat>
  <Paragraphs>99</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Venture</vt:lpstr>
      <vt:lpstr>ALI 385  Nurturing your child’s Spirit in Islam: Session 1</vt:lpstr>
      <vt:lpstr>Agenda</vt:lpstr>
      <vt:lpstr>Nurturing the Spirit</vt:lpstr>
      <vt:lpstr>Developmental Stages </vt:lpstr>
      <vt:lpstr>Difference of Opinion</vt:lpstr>
      <vt:lpstr>Islam’s view</vt:lpstr>
      <vt:lpstr>Process of Development </vt:lpstr>
      <vt:lpstr>Psychosocial Stages of Development </vt:lpstr>
      <vt:lpstr>Stage 1: Trust vs Mistrust </vt:lpstr>
      <vt:lpstr>Key points</vt:lpstr>
      <vt:lpstr>The kind of parenting </vt:lpstr>
      <vt:lpstr>The kind of parenting recommended in Islam</vt:lpstr>
      <vt:lpstr>Factors that impact the spirit</vt:lpstr>
      <vt:lpstr>The impact of text in our lives</vt:lpstr>
      <vt:lpstr>In summary: Dev the spirit in the early years  </vt:lpstr>
      <vt:lpstr>Quran Engagement </vt:lpstr>
      <vt:lpstr>References</vt:lpstr>
      <vt:lpstr>Thank you for listening!</vt:lpstr>
    </vt:vector>
  </TitlesOfParts>
  <Company>York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 385  Nurturing your child’s Spirit in Islam: Session 1</dc:title>
  <dc:creator>Shahnaaz Alidina</dc:creator>
  <cp:lastModifiedBy>Shahnaaz Alidina</cp:lastModifiedBy>
  <cp:revision>19</cp:revision>
  <dcterms:created xsi:type="dcterms:W3CDTF">2017-02-22T03:30:55Z</dcterms:created>
  <dcterms:modified xsi:type="dcterms:W3CDTF">2017-02-23T16:24:29Z</dcterms:modified>
</cp:coreProperties>
</file>